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2" r:id="rId3"/>
    <p:sldId id="263" r:id="rId4"/>
    <p:sldId id="264" r:id="rId5"/>
    <p:sldId id="265" r:id="rId6"/>
    <p:sldId id="269" r:id="rId7"/>
    <p:sldId id="266" r:id="rId8"/>
    <p:sldId id="270" r:id="rId9"/>
    <p:sldId id="278" r:id="rId10"/>
    <p:sldId id="257" r:id="rId11"/>
    <p:sldId id="271" r:id="rId12"/>
    <p:sldId id="259" r:id="rId13"/>
    <p:sldId id="272" r:id="rId14"/>
    <p:sldId id="274" r:id="rId15"/>
    <p:sldId id="260" r:id="rId16"/>
    <p:sldId id="273" r:id="rId17"/>
    <p:sldId id="275" r:id="rId18"/>
    <p:sldId id="261" r:id="rId19"/>
    <p:sldId id="277" r:id="rId20"/>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7" name="Rovnoramenný trojuholník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Nadpis 7"/>
          <p:cNvSpPr>
            <a:spLocks noGrp="1"/>
          </p:cNvSpPr>
          <p:nvPr>
            <p:ph type="ctrTitle"/>
          </p:nvPr>
        </p:nvSpPr>
        <p:spPr>
          <a:xfrm>
            <a:off x="540544" y="776288"/>
            <a:ext cx="8062912" cy="1470025"/>
          </a:xfrm>
        </p:spPr>
        <p:txBody>
          <a:bodyPr anchor="b">
            <a:normAutofit/>
          </a:bodyPr>
          <a:lstStyle>
            <a:lvl1pPr algn="r">
              <a:defRPr sz="4400"/>
            </a:lvl1pPr>
          </a:lstStyle>
          <a:p>
            <a:r>
              <a:rPr kumimoji="0" lang="sk-SK" smtClean="0"/>
              <a:t>Kliknite sem a upravte štýl predlohy nadpisov.</a:t>
            </a:r>
            <a:endParaRPr kumimoji="0" lang="en-US"/>
          </a:p>
        </p:txBody>
      </p:sp>
      <p:sp>
        <p:nvSpPr>
          <p:cNvPr id="9" name="Podnadpis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sk-SK" smtClean="0"/>
              <a:t>Kliknite sem a upravte štýl predlohy podnadpisov.</a:t>
            </a:r>
            <a:endParaRPr kumimoji="0" lang="en-US"/>
          </a:p>
        </p:txBody>
      </p:sp>
      <p:sp>
        <p:nvSpPr>
          <p:cNvPr id="28" name="Zástupný symbol dátumu 27"/>
          <p:cNvSpPr>
            <a:spLocks noGrp="1"/>
          </p:cNvSpPr>
          <p:nvPr>
            <p:ph type="dt" sz="half" idx="10"/>
          </p:nvPr>
        </p:nvSpPr>
        <p:spPr>
          <a:xfrm>
            <a:off x="1371600" y="6012656"/>
            <a:ext cx="5791200" cy="365125"/>
          </a:xfrm>
        </p:spPr>
        <p:txBody>
          <a:bodyPr tIns="0" bIns="0" anchor="t"/>
          <a:lstStyle>
            <a:lvl1pPr algn="r">
              <a:defRPr sz="1000"/>
            </a:lvl1pPr>
          </a:lstStyle>
          <a:p>
            <a:fld id="{A824259F-6308-4F3E-AF3B-DB8B4B1392C0}" type="datetimeFigureOut">
              <a:rPr lang="sk-SK" smtClean="0"/>
              <a:pPr/>
              <a:t>20. 10. 2013</a:t>
            </a:fld>
            <a:endParaRPr lang="sk-SK"/>
          </a:p>
        </p:txBody>
      </p:sp>
      <p:sp>
        <p:nvSpPr>
          <p:cNvPr id="17" name="Zástupný symbol päty 16"/>
          <p:cNvSpPr>
            <a:spLocks noGrp="1"/>
          </p:cNvSpPr>
          <p:nvPr>
            <p:ph type="ftr" sz="quarter" idx="11"/>
          </p:nvPr>
        </p:nvSpPr>
        <p:spPr>
          <a:xfrm>
            <a:off x="1371600" y="5650704"/>
            <a:ext cx="5791200" cy="365125"/>
          </a:xfrm>
        </p:spPr>
        <p:txBody>
          <a:bodyPr tIns="0" bIns="0" anchor="b"/>
          <a:lstStyle>
            <a:lvl1pPr algn="r">
              <a:defRPr sz="1100"/>
            </a:lvl1pPr>
          </a:lstStyle>
          <a:p>
            <a:endParaRPr lang="sk-SK"/>
          </a:p>
        </p:txBody>
      </p:sp>
      <p:sp>
        <p:nvSpPr>
          <p:cNvPr id="29" name="Zástupný symbol čísla snímky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5E181588-01BD-404F-9C7F-BA2BFB4A06BE}" type="slidenum">
              <a:rPr lang="sk-SK" smtClean="0"/>
              <a:pPr/>
              <a:t>‹#›</a:t>
            </a:fld>
            <a:endParaRPr lang="sk-SK"/>
          </a:p>
        </p:txBody>
      </p:sp>
    </p:spTree>
  </p:cSld>
  <p:clrMapOvr>
    <a:masterClrMapping/>
  </p:clrMapOvr>
  <mc:AlternateContent xmlns:mc="http://schemas.openxmlformats.org/markup-compatibility/2006">
    <mc:Choice xmlns:p14="http://schemas.microsoft.com/office/powerpoint/2010/main" Requires="p14">
      <p:transition spd="slow" p14:dur="2000" advTm="22207">
        <p14:prism isContent="1"/>
      </p:transition>
    </mc:Choice>
    <mc:Fallback>
      <p:transition spd="slow" advTm="22207">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a:xfrm>
            <a:off x="457200" y="267494"/>
            <a:ext cx="8229600" cy="1399032"/>
          </a:xfrm>
        </p:spPr>
        <p:txBody>
          <a:bodyPr/>
          <a:lstStyle/>
          <a:p>
            <a:r>
              <a:rPr kumimoji="0" lang="sk-SK" smtClean="0"/>
              <a:t>Kliknite sem a upravte štýl predlohy nadpisov.</a:t>
            </a:r>
            <a:endParaRPr kumimoji="0" lang="en-US"/>
          </a:p>
        </p:txBody>
      </p:sp>
      <p:sp>
        <p:nvSpPr>
          <p:cNvPr id="3" name="Zástupný symbol obsahu 2"/>
          <p:cNvSpPr>
            <a:spLocks noGrp="1"/>
          </p:cNvSpPr>
          <p:nvPr>
            <p:ph idx="1"/>
          </p:nvPr>
        </p:nvSpPr>
        <p:spPr>
          <a:xfrm>
            <a:off x="457200" y="1882808"/>
            <a:ext cx="8229600" cy="4572000"/>
          </a:xfrm>
        </p:spPr>
        <p:txBody>
          <a:body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a:xfrm>
            <a:off x="4791456" y="6480048"/>
            <a:ext cx="2133600" cy="301752"/>
          </a:xfrm>
        </p:spPr>
        <p:txBody>
          <a:bodyPr/>
          <a:lstStyle/>
          <a:p>
            <a:fld id="{A824259F-6308-4F3E-AF3B-DB8B4B1392C0}" type="datetimeFigureOut">
              <a:rPr lang="sk-SK" smtClean="0"/>
              <a:pPr/>
              <a:t>20. 10. 2013</a:t>
            </a:fld>
            <a:endParaRPr lang="sk-SK"/>
          </a:p>
        </p:txBody>
      </p:sp>
      <p:sp>
        <p:nvSpPr>
          <p:cNvPr id="5" name="Zástupný symbol päty 4"/>
          <p:cNvSpPr>
            <a:spLocks noGrp="1"/>
          </p:cNvSpPr>
          <p:nvPr>
            <p:ph type="ftr" sz="quarter" idx="11"/>
          </p:nvPr>
        </p:nvSpPr>
        <p:spPr>
          <a:xfrm>
            <a:off x="457200" y="6480969"/>
            <a:ext cx="4260056" cy="300831"/>
          </a:xfrm>
        </p:spPr>
        <p:txBody>
          <a:bodyPr/>
          <a:lstStyle/>
          <a:p>
            <a:endParaRPr lang="sk-SK"/>
          </a:p>
        </p:txBody>
      </p:sp>
      <p:sp>
        <p:nvSpPr>
          <p:cNvPr id="6" name="Zástupný symbol čísla snímky 5"/>
          <p:cNvSpPr>
            <a:spLocks noGrp="1"/>
          </p:cNvSpPr>
          <p:nvPr>
            <p:ph type="sldNum" sz="quarter" idx="12"/>
          </p:nvPr>
        </p:nvSpPr>
        <p:spPr/>
        <p:txBody>
          <a:bodyPr/>
          <a:lstStyle/>
          <a:p>
            <a:fld id="{5E181588-01BD-404F-9C7F-BA2BFB4A06BE}" type="slidenum">
              <a:rPr lang="sk-SK" smtClean="0"/>
              <a:pPr/>
              <a:t>‹#›</a:t>
            </a:fld>
            <a:endParaRPr lang="sk-SK"/>
          </a:p>
        </p:txBody>
      </p:sp>
    </p:spTree>
  </p:cSld>
  <p:clrMapOvr>
    <a:masterClrMapping/>
  </p:clrMapOvr>
  <mc:AlternateContent xmlns:mc="http://schemas.openxmlformats.org/markup-compatibility/2006">
    <mc:Choice xmlns:p14="http://schemas.microsoft.com/office/powerpoint/2010/main" Requires="p14">
      <p:transition spd="slow" p14:dur="2000" advTm="22207">
        <p14:prism isContent="1"/>
      </p:transition>
    </mc:Choice>
    <mc:Fallback>
      <p:transition spd="slow" advTm="22207">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9" name="Pravouhlý trojuholník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Rovnoramenný trojuholník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Zástupný symbol dátumu 3"/>
          <p:cNvSpPr>
            <a:spLocks noGrp="1"/>
          </p:cNvSpPr>
          <p:nvPr>
            <p:ph type="dt" sz="half" idx="10"/>
          </p:nvPr>
        </p:nvSpPr>
        <p:spPr>
          <a:xfrm>
            <a:off x="6955632" y="6477000"/>
            <a:ext cx="2133600" cy="304800"/>
          </a:xfrm>
        </p:spPr>
        <p:txBody>
          <a:bodyPr/>
          <a:lstStyle/>
          <a:p>
            <a:fld id="{A824259F-6308-4F3E-AF3B-DB8B4B1392C0}" type="datetimeFigureOut">
              <a:rPr lang="sk-SK" smtClean="0"/>
              <a:pPr/>
              <a:t>20. 10. 2013</a:t>
            </a:fld>
            <a:endParaRPr lang="sk-SK"/>
          </a:p>
        </p:txBody>
      </p:sp>
      <p:sp>
        <p:nvSpPr>
          <p:cNvPr id="5" name="Zástupný symbol päty 4"/>
          <p:cNvSpPr>
            <a:spLocks noGrp="1"/>
          </p:cNvSpPr>
          <p:nvPr>
            <p:ph type="ftr" sz="quarter" idx="11"/>
          </p:nvPr>
        </p:nvSpPr>
        <p:spPr>
          <a:xfrm>
            <a:off x="2619376" y="6480969"/>
            <a:ext cx="4260056" cy="300831"/>
          </a:xfrm>
        </p:spPr>
        <p:txBody>
          <a:bodyPr/>
          <a:lstStyle/>
          <a:p>
            <a:endParaRPr lang="sk-SK"/>
          </a:p>
        </p:txBody>
      </p:sp>
      <p:sp>
        <p:nvSpPr>
          <p:cNvPr id="6" name="Zástupný symbol čísla snímky 5"/>
          <p:cNvSpPr>
            <a:spLocks noGrp="1"/>
          </p:cNvSpPr>
          <p:nvPr>
            <p:ph type="sldNum" sz="quarter" idx="12"/>
          </p:nvPr>
        </p:nvSpPr>
        <p:spPr>
          <a:xfrm>
            <a:off x="8451056" y="809624"/>
            <a:ext cx="502920" cy="300831"/>
          </a:xfrm>
        </p:spPr>
        <p:txBody>
          <a:bodyPr/>
          <a:lstStyle/>
          <a:p>
            <a:fld id="{5E181588-01BD-404F-9C7F-BA2BFB4A06BE}" type="slidenum">
              <a:rPr lang="sk-SK" smtClean="0"/>
              <a:pPr/>
              <a:t>‹#›</a:t>
            </a:fld>
            <a:endParaRPr lang="sk-SK"/>
          </a:p>
        </p:txBody>
      </p:sp>
      <p:cxnSp>
        <p:nvCxnSpPr>
          <p:cNvPr id="11" name="Rovná spojnica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Rovná spojnica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Nadpis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sk-SK" smtClean="0"/>
              <a:t>Kliknite sem a upravte štýl predlohy nadpisov.</a:t>
            </a:r>
            <a:endParaRPr kumimoji="0" lang="en-US"/>
          </a:p>
        </p:txBody>
      </p:sp>
      <p:sp>
        <p:nvSpPr>
          <p:cNvPr id="3" name="Zástupný symbol textu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sk-SK" smtClean="0"/>
              <a:t>Kliknite sem a upravte štýly predlohy textu.</a:t>
            </a: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22207">
        <p14:prism isContent="1"/>
      </p:transition>
    </mc:Choice>
    <mc:Fallback>
      <p:transition spd="slow" advTm="22207">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marL="0" algn="l">
              <a:defRPr/>
            </a:lvl1pPr>
          </a:lstStyle>
          <a:p>
            <a:r>
              <a:rPr kumimoji="0" lang="sk-SK" smtClean="0"/>
              <a:t>Kliknite sem a upravte štýl predlohy nadpisov.</a:t>
            </a:r>
            <a:endParaRPr kumimoji="0" lang="en-US"/>
          </a:p>
        </p:txBody>
      </p:sp>
      <p:sp>
        <p:nvSpPr>
          <p:cNvPr id="3" name="Zástupný symbol obsahu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obsahu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5" name="Zástupný symbol dátumu 4"/>
          <p:cNvSpPr>
            <a:spLocks noGrp="1"/>
          </p:cNvSpPr>
          <p:nvPr>
            <p:ph type="dt" sz="half" idx="10"/>
          </p:nvPr>
        </p:nvSpPr>
        <p:spPr>
          <a:xfrm>
            <a:off x="4791456" y="6480969"/>
            <a:ext cx="2133600" cy="301752"/>
          </a:xfrm>
        </p:spPr>
        <p:txBody>
          <a:bodyPr/>
          <a:lstStyle/>
          <a:p>
            <a:fld id="{A824259F-6308-4F3E-AF3B-DB8B4B1392C0}" type="datetimeFigureOut">
              <a:rPr lang="sk-SK" smtClean="0"/>
              <a:pPr/>
              <a:t>20. 10. 2013</a:t>
            </a:fld>
            <a:endParaRPr lang="sk-SK"/>
          </a:p>
        </p:txBody>
      </p:sp>
      <p:sp>
        <p:nvSpPr>
          <p:cNvPr id="6" name="Zástupný symbol päty 5"/>
          <p:cNvSpPr>
            <a:spLocks noGrp="1"/>
          </p:cNvSpPr>
          <p:nvPr>
            <p:ph type="ftr" sz="quarter" idx="11"/>
          </p:nvPr>
        </p:nvSpPr>
        <p:spPr>
          <a:xfrm>
            <a:off x="457200" y="6480969"/>
            <a:ext cx="4260056" cy="301752"/>
          </a:xfrm>
        </p:spPr>
        <p:txBody>
          <a:bodyPr/>
          <a:lstStyle/>
          <a:p>
            <a:endParaRPr lang="sk-SK"/>
          </a:p>
        </p:txBody>
      </p:sp>
      <p:sp>
        <p:nvSpPr>
          <p:cNvPr id="7" name="Zástupný symbol čísla snímky 6"/>
          <p:cNvSpPr>
            <a:spLocks noGrp="1"/>
          </p:cNvSpPr>
          <p:nvPr>
            <p:ph type="sldNum" sz="quarter" idx="12"/>
          </p:nvPr>
        </p:nvSpPr>
        <p:spPr>
          <a:xfrm>
            <a:off x="7589520" y="6480969"/>
            <a:ext cx="502920" cy="301752"/>
          </a:xfrm>
        </p:spPr>
        <p:txBody>
          <a:bodyPr/>
          <a:lstStyle/>
          <a:p>
            <a:fld id="{5E181588-01BD-404F-9C7F-BA2BFB4A06BE}" type="slidenum">
              <a:rPr lang="sk-SK" smtClean="0"/>
              <a:pPr/>
              <a:t>‹#›</a:t>
            </a:fld>
            <a:endParaRPr lang="sk-SK"/>
          </a:p>
        </p:txBody>
      </p:sp>
    </p:spTree>
  </p:cSld>
  <p:clrMapOvr>
    <a:masterClrMapping/>
  </p:clrMapOvr>
  <mc:AlternateContent xmlns:mc="http://schemas.openxmlformats.org/markup-compatibility/2006">
    <mc:Choice xmlns:p14="http://schemas.microsoft.com/office/powerpoint/2010/main" Requires="p14">
      <p:transition spd="slow" p14:dur="2000" advTm="22207">
        <p14:prism isContent="1"/>
      </p:transition>
    </mc:Choice>
    <mc:Fallback>
      <p:transition spd="slow" advTm="22207">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sk-SK" smtClean="0"/>
              <a:t>Kliknite sem a upravte štýl predlohy nadpisov.</a:t>
            </a:r>
            <a:endParaRPr kumimoji="0" lang="en-US"/>
          </a:p>
        </p:txBody>
      </p:sp>
      <p:sp>
        <p:nvSpPr>
          <p:cNvPr id="3" name="Zástupný symbol textu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sk-SK" smtClean="0"/>
              <a:t>Kliknite sem a upravte štýly predlohy textu.</a:t>
            </a:r>
          </a:p>
        </p:txBody>
      </p:sp>
      <p:sp>
        <p:nvSpPr>
          <p:cNvPr id="4" name="Zástupný symbol textu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sk-SK" smtClean="0"/>
              <a:t>Kliknite sem a upravte štýly predlohy textu.</a:t>
            </a:r>
          </a:p>
        </p:txBody>
      </p:sp>
      <p:sp>
        <p:nvSpPr>
          <p:cNvPr id="5" name="Zástupný symbol obsahu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6" name="Zástupný symbol obsahu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7" name="Zástupný symbol dátumu 6"/>
          <p:cNvSpPr>
            <a:spLocks noGrp="1"/>
          </p:cNvSpPr>
          <p:nvPr>
            <p:ph type="dt" sz="half" idx="10"/>
          </p:nvPr>
        </p:nvSpPr>
        <p:spPr>
          <a:xfrm>
            <a:off x="4791456" y="6480969"/>
            <a:ext cx="2130552" cy="301752"/>
          </a:xfrm>
        </p:spPr>
        <p:txBody>
          <a:bodyPr/>
          <a:lstStyle/>
          <a:p>
            <a:fld id="{A824259F-6308-4F3E-AF3B-DB8B4B1392C0}" type="datetimeFigureOut">
              <a:rPr lang="sk-SK" smtClean="0"/>
              <a:pPr/>
              <a:t>20. 10. 2013</a:t>
            </a:fld>
            <a:endParaRPr lang="sk-SK"/>
          </a:p>
        </p:txBody>
      </p:sp>
      <p:sp>
        <p:nvSpPr>
          <p:cNvPr id="8" name="Zástupný symbol päty 7"/>
          <p:cNvSpPr>
            <a:spLocks noGrp="1"/>
          </p:cNvSpPr>
          <p:nvPr>
            <p:ph type="ftr" sz="quarter" idx="11"/>
          </p:nvPr>
        </p:nvSpPr>
        <p:spPr>
          <a:xfrm>
            <a:off x="457200" y="6480969"/>
            <a:ext cx="4261104" cy="301752"/>
          </a:xfrm>
        </p:spPr>
        <p:txBody>
          <a:bodyPr/>
          <a:lstStyle/>
          <a:p>
            <a:endParaRPr lang="sk-SK"/>
          </a:p>
        </p:txBody>
      </p:sp>
      <p:sp>
        <p:nvSpPr>
          <p:cNvPr id="9" name="Zástupný symbol čísla snímky 8"/>
          <p:cNvSpPr>
            <a:spLocks noGrp="1"/>
          </p:cNvSpPr>
          <p:nvPr>
            <p:ph type="sldNum" sz="quarter" idx="12"/>
          </p:nvPr>
        </p:nvSpPr>
        <p:spPr>
          <a:xfrm>
            <a:off x="7589520" y="6483096"/>
            <a:ext cx="502920" cy="301752"/>
          </a:xfrm>
        </p:spPr>
        <p:txBody>
          <a:bodyPr/>
          <a:lstStyle>
            <a:lvl1pPr algn="ctr">
              <a:defRPr/>
            </a:lvl1pPr>
          </a:lstStyle>
          <a:p>
            <a:fld id="{5E181588-01BD-404F-9C7F-BA2BFB4A06BE}" type="slidenum">
              <a:rPr lang="sk-SK" smtClean="0"/>
              <a:pPr/>
              <a:t>‹#›</a:t>
            </a:fld>
            <a:endParaRPr lang="sk-SK"/>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22207">
        <p14:prism isContent="1"/>
      </p:transition>
    </mc:Choice>
    <mc:Fallback>
      <p:transition spd="slow" advTm="22207">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b="0"/>
            </a:lvl1pPr>
          </a:lstStyle>
          <a:p>
            <a:r>
              <a:rPr kumimoji="0" lang="sk-SK" smtClean="0"/>
              <a:t>Kliknite sem a upravte štýl predlohy nadpisov.</a:t>
            </a:r>
            <a:endParaRPr kumimoji="0" lang="en-US"/>
          </a:p>
        </p:txBody>
      </p:sp>
      <p:sp>
        <p:nvSpPr>
          <p:cNvPr id="3" name="Zástupný symbol dátumu 2"/>
          <p:cNvSpPr>
            <a:spLocks noGrp="1"/>
          </p:cNvSpPr>
          <p:nvPr>
            <p:ph type="dt" sz="half" idx="10"/>
          </p:nvPr>
        </p:nvSpPr>
        <p:spPr/>
        <p:txBody>
          <a:bodyPr/>
          <a:lstStyle/>
          <a:p>
            <a:fld id="{A824259F-6308-4F3E-AF3B-DB8B4B1392C0}" type="datetimeFigureOut">
              <a:rPr lang="sk-SK" smtClean="0"/>
              <a:pPr/>
              <a:t>20. 10. 2013</a:t>
            </a:fld>
            <a:endParaRPr lang="sk-SK"/>
          </a:p>
        </p:txBody>
      </p:sp>
      <p:sp>
        <p:nvSpPr>
          <p:cNvPr id="4" name="Zástupný symbol päty 3"/>
          <p:cNvSpPr>
            <a:spLocks noGrp="1"/>
          </p:cNvSpPr>
          <p:nvPr>
            <p:ph type="ftr" sz="quarter" idx="11"/>
          </p:nvPr>
        </p:nvSpPr>
        <p:spPr/>
        <p:txBody>
          <a:bodyPr/>
          <a:lstStyle/>
          <a:p>
            <a:endParaRPr lang="sk-SK"/>
          </a:p>
        </p:txBody>
      </p:sp>
      <p:sp>
        <p:nvSpPr>
          <p:cNvPr id="5" name="Zástupný symbol čísla snímky 4"/>
          <p:cNvSpPr>
            <a:spLocks noGrp="1"/>
          </p:cNvSpPr>
          <p:nvPr>
            <p:ph type="sldNum" sz="quarter" idx="12"/>
          </p:nvPr>
        </p:nvSpPr>
        <p:spPr/>
        <p:txBody>
          <a:bodyPr/>
          <a:lstStyle/>
          <a:p>
            <a:fld id="{5E181588-01BD-404F-9C7F-BA2BFB4A06BE}" type="slidenum">
              <a:rPr lang="sk-SK" smtClean="0"/>
              <a:pPr/>
              <a:t>‹#›</a:t>
            </a:fld>
            <a:endParaRPr lang="sk-SK"/>
          </a:p>
        </p:txBody>
      </p:sp>
    </p:spTree>
  </p:cSld>
  <p:clrMapOvr>
    <a:masterClrMapping/>
  </p:clrMapOvr>
  <mc:AlternateContent xmlns:mc="http://schemas.openxmlformats.org/markup-compatibility/2006">
    <mc:Choice xmlns:p14="http://schemas.microsoft.com/office/powerpoint/2010/main" Requires="p14">
      <p:transition spd="slow" p14:dur="2000" advTm="22207">
        <p14:prism isContent="1"/>
      </p:transition>
    </mc:Choice>
    <mc:Fallback>
      <p:transition spd="slow" advTm="22207">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a:xfrm>
            <a:off x="4791456" y="6480969"/>
            <a:ext cx="2133600" cy="301752"/>
          </a:xfrm>
        </p:spPr>
        <p:txBody>
          <a:bodyPr/>
          <a:lstStyle/>
          <a:p>
            <a:fld id="{A824259F-6308-4F3E-AF3B-DB8B4B1392C0}" type="datetimeFigureOut">
              <a:rPr lang="sk-SK" smtClean="0"/>
              <a:pPr/>
              <a:t>20. 10. 2013</a:t>
            </a:fld>
            <a:endParaRPr lang="sk-SK"/>
          </a:p>
        </p:txBody>
      </p:sp>
      <p:sp>
        <p:nvSpPr>
          <p:cNvPr id="3" name="Zástupný symbol päty 2"/>
          <p:cNvSpPr>
            <a:spLocks noGrp="1"/>
          </p:cNvSpPr>
          <p:nvPr>
            <p:ph type="ftr" sz="quarter" idx="11"/>
          </p:nvPr>
        </p:nvSpPr>
        <p:spPr>
          <a:xfrm>
            <a:off x="457200" y="6481890"/>
            <a:ext cx="4260056" cy="300831"/>
          </a:xfrm>
        </p:spPr>
        <p:txBody>
          <a:bodyPr/>
          <a:lstStyle/>
          <a:p>
            <a:endParaRPr lang="sk-SK"/>
          </a:p>
        </p:txBody>
      </p:sp>
      <p:sp>
        <p:nvSpPr>
          <p:cNvPr id="4" name="Zástupný symbol čísla snímky 3"/>
          <p:cNvSpPr>
            <a:spLocks noGrp="1"/>
          </p:cNvSpPr>
          <p:nvPr>
            <p:ph type="sldNum" sz="quarter" idx="12"/>
          </p:nvPr>
        </p:nvSpPr>
        <p:spPr>
          <a:xfrm>
            <a:off x="7589520" y="6480969"/>
            <a:ext cx="502920" cy="301752"/>
          </a:xfrm>
        </p:spPr>
        <p:txBody>
          <a:bodyPr/>
          <a:lstStyle/>
          <a:p>
            <a:fld id="{5E181588-01BD-404F-9C7F-BA2BFB4A06BE}" type="slidenum">
              <a:rPr lang="sk-SK" smtClean="0"/>
              <a:pPr/>
              <a:t>‹#›</a:t>
            </a:fld>
            <a:endParaRPr lang="sk-SK"/>
          </a:p>
        </p:txBody>
      </p:sp>
    </p:spTree>
  </p:cSld>
  <p:clrMapOvr>
    <a:masterClrMapping/>
  </p:clrMapOvr>
  <mc:AlternateContent xmlns:mc="http://schemas.openxmlformats.org/markup-compatibility/2006">
    <mc:Choice xmlns:p14="http://schemas.microsoft.com/office/powerpoint/2010/main" Requires="p14">
      <p:transition spd="slow" p14:dur="2000" advTm="22207">
        <p14:prism isContent="1"/>
      </p:transition>
    </mc:Choice>
    <mc:Fallback>
      <p:transition spd="slow" advTm="22207">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sk-SK" smtClean="0"/>
              <a:t>Kliknite sem a upravte štýl predlohy nadpisov.</a:t>
            </a:r>
            <a:endParaRPr kumimoji="0" lang="en-US"/>
          </a:p>
        </p:txBody>
      </p:sp>
      <p:sp>
        <p:nvSpPr>
          <p:cNvPr id="3" name="Zástupný symbol textu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sk-SK" smtClean="0"/>
              <a:t>Kliknite sem a upravte štýly predlohy textu.</a:t>
            </a:r>
          </a:p>
        </p:txBody>
      </p:sp>
      <p:sp>
        <p:nvSpPr>
          <p:cNvPr id="4" name="Zástupný symbol obsahu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5" name="Zástupný symbol dátumu 4"/>
          <p:cNvSpPr>
            <a:spLocks noGrp="1"/>
          </p:cNvSpPr>
          <p:nvPr>
            <p:ph type="dt" sz="half" idx="10"/>
          </p:nvPr>
        </p:nvSpPr>
        <p:spPr>
          <a:xfrm>
            <a:off x="6278976" y="6556248"/>
            <a:ext cx="2133600" cy="301752"/>
          </a:xfrm>
        </p:spPr>
        <p:txBody>
          <a:bodyPr/>
          <a:lstStyle>
            <a:lvl1pPr>
              <a:defRPr sz="900"/>
            </a:lvl1pPr>
          </a:lstStyle>
          <a:p>
            <a:fld id="{A824259F-6308-4F3E-AF3B-DB8B4B1392C0}" type="datetimeFigureOut">
              <a:rPr lang="sk-SK" smtClean="0"/>
              <a:pPr/>
              <a:t>20. 10. 2013</a:t>
            </a:fld>
            <a:endParaRPr lang="sk-SK"/>
          </a:p>
        </p:txBody>
      </p:sp>
      <p:sp>
        <p:nvSpPr>
          <p:cNvPr id="6" name="Zástupný symbol päty 5"/>
          <p:cNvSpPr>
            <a:spLocks noGrp="1"/>
          </p:cNvSpPr>
          <p:nvPr>
            <p:ph type="ftr" sz="quarter" idx="11"/>
          </p:nvPr>
        </p:nvSpPr>
        <p:spPr>
          <a:xfrm>
            <a:off x="1135856" y="6556248"/>
            <a:ext cx="5143120" cy="301752"/>
          </a:xfrm>
        </p:spPr>
        <p:txBody>
          <a:bodyPr/>
          <a:lstStyle>
            <a:lvl1pPr>
              <a:defRPr sz="900"/>
            </a:lvl1pPr>
          </a:lstStyle>
          <a:p>
            <a:endParaRPr lang="sk-SK"/>
          </a:p>
        </p:txBody>
      </p:sp>
      <p:sp>
        <p:nvSpPr>
          <p:cNvPr id="7" name="Zástupný symbol čísla snímky 6"/>
          <p:cNvSpPr>
            <a:spLocks noGrp="1"/>
          </p:cNvSpPr>
          <p:nvPr>
            <p:ph type="sldNum" sz="quarter" idx="12"/>
          </p:nvPr>
        </p:nvSpPr>
        <p:spPr>
          <a:xfrm>
            <a:off x="8410576" y="6556248"/>
            <a:ext cx="502920" cy="301752"/>
          </a:xfrm>
        </p:spPr>
        <p:txBody>
          <a:bodyPr/>
          <a:lstStyle>
            <a:lvl1pPr>
              <a:defRPr sz="900"/>
            </a:lvl1pPr>
          </a:lstStyle>
          <a:p>
            <a:fld id="{5E181588-01BD-404F-9C7F-BA2BFB4A06BE}" type="slidenum">
              <a:rPr lang="sk-SK" smtClean="0"/>
              <a:pPr/>
              <a:t>‹#›</a:t>
            </a:fld>
            <a:endParaRPr lang="sk-SK"/>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22207">
        <p14:prism isContent="1"/>
      </p:transition>
    </mc:Choice>
    <mc:Fallback>
      <p:transition spd="slow" advTm="22207">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sk-SK" smtClean="0"/>
              <a:t>Kliknite sem a upravte štýl predlohy nadpisov.</a:t>
            </a:r>
            <a:endParaRPr kumimoji="0" lang="en-US"/>
          </a:p>
        </p:txBody>
      </p:sp>
      <p:sp>
        <p:nvSpPr>
          <p:cNvPr id="3" name="Zástupný symbol obrázka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sk-SK" smtClean="0"/>
              <a:t>Ak chcete pridať obrázok, kliknite na ikonu</a:t>
            </a:r>
            <a:endParaRPr kumimoji="0" lang="en-US" dirty="0"/>
          </a:p>
        </p:txBody>
      </p:sp>
      <p:sp>
        <p:nvSpPr>
          <p:cNvPr id="4" name="Zástupný symbol textu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sk-SK" smtClean="0"/>
              <a:t>Kliknite sem a upravte štýly predlohy textu.</a:t>
            </a:r>
          </a:p>
        </p:txBody>
      </p:sp>
      <p:sp>
        <p:nvSpPr>
          <p:cNvPr id="5" name="Zástupný symbol dátumu 4"/>
          <p:cNvSpPr>
            <a:spLocks noGrp="1"/>
          </p:cNvSpPr>
          <p:nvPr>
            <p:ph type="dt" sz="half" idx="10"/>
          </p:nvPr>
        </p:nvSpPr>
        <p:spPr>
          <a:xfrm>
            <a:off x="6108192" y="6556248"/>
            <a:ext cx="2103120" cy="301752"/>
          </a:xfrm>
        </p:spPr>
        <p:txBody>
          <a:bodyPr/>
          <a:lstStyle>
            <a:lvl1pPr>
              <a:defRPr sz="900"/>
            </a:lvl1pPr>
          </a:lstStyle>
          <a:p>
            <a:fld id="{A824259F-6308-4F3E-AF3B-DB8B4B1392C0}" type="datetimeFigureOut">
              <a:rPr lang="sk-SK" smtClean="0"/>
              <a:pPr/>
              <a:t>20. 10. 2013</a:t>
            </a:fld>
            <a:endParaRPr lang="sk-SK"/>
          </a:p>
        </p:txBody>
      </p:sp>
      <p:sp>
        <p:nvSpPr>
          <p:cNvPr id="6" name="Zástupný symbol päty 5"/>
          <p:cNvSpPr>
            <a:spLocks noGrp="1"/>
          </p:cNvSpPr>
          <p:nvPr>
            <p:ph type="ftr" sz="quarter" idx="11"/>
          </p:nvPr>
        </p:nvSpPr>
        <p:spPr>
          <a:xfrm>
            <a:off x="1170432" y="6557169"/>
            <a:ext cx="4948072" cy="301752"/>
          </a:xfrm>
        </p:spPr>
        <p:txBody>
          <a:bodyPr/>
          <a:lstStyle>
            <a:lvl1pPr>
              <a:defRPr sz="900"/>
            </a:lvl1pPr>
          </a:lstStyle>
          <a:p>
            <a:endParaRPr lang="sk-SK"/>
          </a:p>
        </p:txBody>
      </p:sp>
      <p:sp>
        <p:nvSpPr>
          <p:cNvPr id="7" name="Zástupný symbol čísla snímky 6"/>
          <p:cNvSpPr>
            <a:spLocks noGrp="1"/>
          </p:cNvSpPr>
          <p:nvPr>
            <p:ph type="sldNum" sz="quarter" idx="12"/>
          </p:nvPr>
        </p:nvSpPr>
        <p:spPr>
          <a:xfrm>
            <a:off x="8217192" y="6556248"/>
            <a:ext cx="365760" cy="301752"/>
          </a:xfrm>
        </p:spPr>
        <p:txBody>
          <a:bodyPr/>
          <a:lstStyle>
            <a:lvl1pPr algn="ctr">
              <a:defRPr sz="900"/>
            </a:lvl1pPr>
          </a:lstStyle>
          <a:p>
            <a:fld id="{5E181588-01BD-404F-9C7F-BA2BFB4A06BE}" type="slidenum">
              <a:rPr lang="sk-SK" smtClean="0"/>
              <a:pPr/>
              <a:t>‹#›</a:t>
            </a:fld>
            <a:endParaRPr lang="sk-SK"/>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22207">
        <p14:prism isContent="1"/>
      </p:transition>
    </mc:Choice>
    <mc:Fallback>
      <p:transition spd="slow" advTm="22207">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sk-SK" smtClean="0"/>
              <a:t>Kliknite sem a upravte štýl predlohy nadpisov.</a:t>
            </a:r>
            <a:endParaRPr kumimoji="0" lang="en-US"/>
          </a:p>
        </p:txBody>
      </p:sp>
      <p:sp>
        <p:nvSpPr>
          <p:cNvPr id="3" name="Zástupný symbol zvislého textu 2"/>
          <p:cNvSpPr>
            <a:spLocks noGrp="1"/>
          </p:cNvSpPr>
          <p:nvPr>
            <p:ph type="body" orient="vert" idx="1"/>
          </p:nvPr>
        </p:nvSpPr>
        <p:spPr/>
        <p:txBody>
          <a:bodyPr vert="eaVer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p>
            <a:fld id="{A824259F-6308-4F3E-AF3B-DB8B4B1392C0}" type="datetimeFigureOut">
              <a:rPr lang="sk-SK" smtClean="0"/>
              <a:pPr/>
              <a:t>20. 10. 2013</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5E181588-01BD-404F-9C7F-BA2BFB4A06BE}" type="slidenum">
              <a:rPr lang="sk-SK" smtClean="0"/>
              <a:pPr/>
              <a:t>‹#›</a:t>
            </a:fld>
            <a:endParaRPr lang="sk-SK"/>
          </a:p>
        </p:txBody>
      </p:sp>
    </p:spTree>
  </p:cSld>
  <p:clrMapOvr>
    <a:masterClrMapping/>
  </p:clrMapOvr>
  <mc:AlternateContent xmlns:mc="http://schemas.openxmlformats.org/markup-compatibility/2006">
    <mc:Choice xmlns:p14="http://schemas.microsoft.com/office/powerpoint/2010/main" Requires="p14">
      <p:transition spd="slow" p14:dur="2000" advTm="22207">
        <p14:prism isContent="1"/>
      </p:transition>
    </mc:Choice>
    <mc:Fallback>
      <p:transition spd="slow" advTm="22207">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781800" y="381000"/>
            <a:ext cx="1905000" cy="5486400"/>
          </a:xfrm>
        </p:spPr>
        <p:txBody>
          <a:bodyPr vert="eaVert"/>
          <a:lstStyle/>
          <a:p>
            <a:r>
              <a:rPr kumimoji="0" lang="sk-SK" smtClean="0"/>
              <a:t>Kliknite sem a upravte štýl predlohy nadpisov.</a:t>
            </a:r>
            <a:endParaRPr kumimoji="0" lang="en-US"/>
          </a:p>
        </p:txBody>
      </p:sp>
      <p:sp>
        <p:nvSpPr>
          <p:cNvPr id="3" name="Zástupný symbol zvislého textu 2"/>
          <p:cNvSpPr>
            <a:spLocks noGrp="1"/>
          </p:cNvSpPr>
          <p:nvPr>
            <p:ph type="body" orient="vert" idx="1"/>
          </p:nvPr>
        </p:nvSpPr>
        <p:spPr>
          <a:xfrm>
            <a:off x="457200" y="381000"/>
            <a:ext cx="6248400" cy="5486400"/>
          </a:xfrm>
        </p:spPr>
        <p:txBody>
          <a:bodyPr vert="eaVer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p>
            <a:fld id="{A824259F-6308-4F3E-AF3B-DB8B4B1392C0}" type="datetimeFigureOut">
              <a:rPr lang="sk-SK" smtClean="0"/>
              <a:pPr/>
              <a:t>20. 10. 2013</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5E181588-01BD-404F-9C7F-BA2BFB4A06BE}" type="slidenum">
              <a:rPr lang="sk-SK" smtClean="0"/>
              <a:pPr/>
              <a:t>‹#›</a:t>
            </a:fld>
            <a:endParaRPr lang="sk-SK"/>
          </a:p>
        </p:txBody>
      </p:sp>
    </p:spTree>
  </p:cSld>
  <p:clrMapOvr>
    <a:masterClrMapping/>
  </p:clrMapOvr>
  <mc:AlternateContent xmlns:mc="http://schemas.openxmlformats.org/markup-compatibility/2006">
    <mc:Choice xmlns:p14="http://schemas.microsoft.com/office/powerpoint/2010/main" Requires="p14">
      <p:transition spd="slow" p14:dur="2000" advTm="22207">
        <p14:prism isContent="1"/>
      </p:transition>
    </mc:Choice>
    <mc:Fallback>
      <p:transition spd="slow" advTm="22207">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8100000" scaled="0"/>
          <a:tileRect/>
        </a:gradFill>
        <a:effectLst/>
      </p:bgPr>
    </p:bg>
    <p:spTree>
      <p:nvGrpSpPr>
        <p:cNvPr id="1" name=""/>
        <p:cNvGrpSpPr/>
        <p:nvPr/>
      </p:nvGrpSpPr>
      <p:grpSpPr>
        <a:xfrm>
          <a:off x="0" y="0"/>
          <a:ext cx="0" cy="0"/>
          <a:chOff x="0" y="0"/>
          <a:chExt cx="0" cy="0"/>
        </a:xfrm>
      </p:grpSpPr>
      <p:sp>
        <p:nvSpPr>
          <p:cNvPr id="11" name="Pravouhlý trojuholník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Rovná spojnica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Rovná spojnica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Zástupný symbol nadpisu 21"/>
          <p:cNvSpPr>
            <a:spLocks noGrp="1"/>
          </p:cNvSpPr>
          <p:nvPr>
            <p:ph type="title"/>
          </p:nvPr>
        </p:nvSpPr>
        <p:spPr>
          <a:xfrm>
            <a:off x="457200" y="267494"/>
            <a:ext cx="8229600" cy="1399032"/>
          </a:xfrm>
          <a:prstGeom prst="rect">
            <a:avLst/>
          </a:prstGeom>
        </p:spPr>
        <p:txBody>
          <a:bodyPr vert="horz" anchor="ctr">
            <a:normAutofit/>
          </a:bodyPr>
          <a:lstStyle/>
          <a:p>
            <a:r>
              <a:rPr kumimoji="0" lang="sk-SK" smtClean="0"/>
              <a:t>Kliknite sem a upravte štýl predlohy nadpisov.</a:t>
            </a:r>
            <a:endParaRPr kumimoji="0" lang="en-US"/>
          </a:p>
        </p:txBody>
      </p:sp>
      <p:sp>
        <p:nvSpPr>
          <p:cNvPr id="13" name="Zástupný symbol textu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sk-SK" smtClean="0"/>
              <a:t>Kliknite sem a upravte štýly predlohy textu.</a:t>
            </a:r>
          </a:p>
          <a:p>
            <a:pPr lvl="1" eaLnBrk="1" latinLnBrk="0" hangingPunct="1"/>
            <a:r>
              <a:rPr kumimoji="0" lang="sk-SK" smtClean="0"/>
              <a:t>Druhá úroveň</a:t>
            </a:r>
          </a:p>
          <a:p>
            <a:pPr lvl="2" eaLnBrk="1" latinLnBrk="0" hangingPunct="1"/>
            <a:r>
              <a:rPr kumimoji="0" lang="sk-SK" smtClean="0"/>
              <a:t>Tretia úroveň</a:t>
            </a:r>
          </a:p>
          <a:p>
            <a:pPr lvl="3" eaLnBrk="1" latinLnBrk="0" hangingPunct="1"/>
            <a:r>
              <a:rPr kumimoji="0" lang="sk-SK" smtClean="0"/>
              <a:t>Štvrtá úroveň</a:t>
            </a:r>
          </a:p>
          <a:p>
            <a:pPr lvl="4" eaLnBrk="1" latinLnBrk="0" hangingPunct="1"/>
            <a:r>
              <a:rPr kumimoji="0" lang="sk-SK" smtClean="0"/>
              <a:t>Piata úroveň</a:t>
            </a:r>
            <a:endParaRPr kumimoji="0" lang="en-US"/>
          </a:p>
        </p:txBody>
      </p:sp>
      <p:sp>
        <p:nvSpPr>
          <p:cNvPr id="14" name="Zástupný symbol dátumu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A824259F-6308-4F3E-AF3B-DB8B4B1392C0}" type="datetimeFigureOut">
              <a:rPr lang="sk-SK" smtClean="0"/>
              <a:pPr/>
              <a:t>20. 10. 2013</a:t>
            </a:fld>
            <a:endParaRPr lang="sk-SK"/>
          </a:p>
        </p:txBody>
      </p:sp>
      <p:sp>
        <p:nvSpPr>
          <p:cNvPr id="3" name="Zástupný symbol päty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sk-SK"/>
          </a:p>
        </p:txBody>
      </p:sp>
      <p:sp>
        <p:nvSpPr>
          <p:cNvPr id="23" name="Zástupný symbol čísla snímky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5E181588-01BD-404F-9C7F-BA2BFB4A06BE}" type="slidenum">
              <a:rPr lang="sk-SK" smtClean="0"/>
              <a:pPr/>
              <a:t>‹#›</a:t>
            </a:fld>
            <a:endParaRPr lang="sk-SK"/>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Requires="p14">
      <p:transition spd="slow" p14:dur="2000" advTm="22207">
        <p14:prism isContent="1"/>
      </p:transition>
    </mc:Choice>
    <mc:Fallback>
      <p:transition spd="slow" advTm="22207">
        <p:fade/>
      </p:transition>
    </mc:Fallback>
  </mc:AlternateConten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14282" y="3357562"/>
            <a:ext cx="8062912" cy="1470025"/>
          </a:xfrm>
          <a:effectLst>
            <a:outerShdw blurRad="50800" dist="50800" dir="5400000" algn="ctr" rotWithShape="0">
              <a:schemeClr val="tx1"/>
            </a:outerShdw>
          </a:effectLst>
        </p:spPr>
        <p:txBody>
          <a:bodyPr>
            <a:noAutofit/>
          </a:bodyPr>
          <a:lstStyle/>
          <a:p>
            <a:pPr algn="ctr"/>
            <a:r>
              <a:rPr lang="sk-SK" sz="9600" b="1" dirty="0" smtClean="0">
                <a:solidFill>
                  <a:srgbClr val="0070C0"/>
                </a:solidFill>
                <a:latin typeface="Comic Sans MS" pitchFamily="66" charset="0"/>
              </a:rPr>
              <a:t>HOVORME O JEDLE</a:t>
            </a:r>
            <a:endParaRPr lang="sk-SK" sz="9600" b="1" dirty="0">
              <a:solidFill>
                <a:srgbClr val="0070C0"/>
              </a:solidFill>
              <a:latin typeface="Comic Sans MS" pitchFamily="66" charset="0"/>
            </a:endParaRPr>
          </a:p>
        </p:txBody>
      </p:sp>
      <p:sp>
        <p:nvSpPr>
          <p:cNvPr id="3" name="Podnadpis 2"/>
          <p:cNvSpPr>
            <a:spLocks noGrp="1"/>
          </p:cNvSpPr>
          <p:nvPr>
            <p:ph type="subTitle" idx="1"/>
          </p:nvPr>
        </p:nvSpPr>
        <p:spPr>
          <a:xfrm>
            <a:off x="214282" y="4929198"/>
            <a:ext cx="8929718" cy="1752600"/>
          </a:xfrm>
          <a:effectLst>
            <a:outerShdw blurRad="50800" dist="50800" dir="5400000" algn="ctr" rotWithShape="0">
              <a:schemeClr val="bg2">
                <a:lumMod val="60000"/>
                <a:lumOff val="40000"/>
              </a:schemeClr>
            </a:outerShdw>
          </a:effectLst>
        </p:spPr>
        <p:txBody>
          <a:bodyPr>
            <a:noAutofit/>
          </a:bodyPr>
          <a:lstStyle/>
          <a:p>
            <a:pPr algn="ctr"/>
            <a:r>
              <a:rPr lang="sk-SK" sz="4000" dirty="0" smtClean="0"/>
              <a:t> </a:t>
            </a:r>
            <a:r>
              <a:rPr lang="sk-SK" sz="4000" b="1" dirty="0" smtClean="0">
                <a:solidFill>
                  <a:schemeClr val="bg1"/>
                </a:solidFill>
                <a:latin typeface="Comic Sans MS" pitchFamily="66" charset="0"/>
              </a:rPr>
              <a:t>Streda: 2. denná téma</a:t>
            </a:r>
          </a:p>
          <a:p>
            <a:pPr algn="ctr"/>
            <a:r>
              <a:rPr lang="sk-SK" sz="4000" b="1" dirty="0" smtClean="0">
                <a:solidFill>
                  <a:schemeClr val="bg1"/>
                </a:solidFill>
                <a:latin typeface="Comic Sans MS" pitchFamily="66" charset="0"/>
              </a:rPr>
              <a:t>Sleduj informácie na obale potravín</a:t>
            </a:r>
            <a:endParaRPr lang="sk-SK" sz="4000" b="1" dirty="0">
              <a:solidFill>
                <a:schemeClr val="bg1"/>
              </a:solidFill>
              <a:latin typeface="Comic Sans MS" pitchFamily="66"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4910">
        <p14:prism isContent="1"/>
      </p:transition>
    </mc:Choice>
    <mc:Fallback>
      <p:transition spd="slow" advTm="491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pl-PL" dirty="0">
                <a:latin typeface="Comic Sans MS" panose="030F0702030302020204" pitchFamily="66" charset="0"/>
              </a:rPr>
              <a:t>Čo nájdete na obale </a:t>
            </a:r>
            <a:r>
              <a:rPr lang="pl-PL" dirty="0" smtClean="0">
                <a:latin typeface="Comic Sans MS" panose="030F0702030302020204" pitchFamily="66" charset="0"/>
              </a:rPr>
              <a:t>potravín.</a:t>
            </a:r>
            <a:endParaRPr lang="sk-SK" dirty="0">
              <a:latin typeface="Comic Sans MS" panose="030F0702030302020204" pitchFamily="66" charset="0"/>
            </a:endParaRPr>
          </a:p>
        </p:txBody>
      </p:sp>
      <p:sp>
        <p:nvSpPr>
          <p:cNvPr id="3" name="Zástupný symbol obsahu 2"/>
          <p:cNvSpPr>
            <a:spLocks noGrp="1"/>
          </p:cNvSpPr>
          <p:nvPr>
            <p:ph idx="1"/>
          </p:nvPr>
        </p:nvSpPr>
        <p:spPr/>
        <p:txBody>
          <a:bodyPr>
            <a:normAutofit/>
          </a:bodyPr>
          <a:lstStyle/>
          <a:p>
            <a:r>
              <a:rPr lang="sk-SK" sz="2400" dirty="0">
                <a:solidFill>
                  <a:schemeClr val="bg1"/>
                </a:solidFill>
                <a:latin typeface="Comic Sans MS" panose="030F0702030302020204" pitchFamily="66" charset="0"/>
              </a:rPr>
              <a:t>o</a:t>
            </a:r>
            <a:r>
              <a:rPr lang="sk-SK" sz="2400" dirty="0" smtClean="0">
                <a:solidFill>
                  <a:schemeClr val="bg1"/>
                </a:solidFill>
                <a:latin typeface="Comic Sans MS" panose="030F0702030302020204" pitchFamily="66" charset="0"/>
              </a:rPr>
              <a:t>bal chráni </a:t>
            </a:r>
            <a:r>
              <a:rPr lang="sk-SK" sz="2400" dirty="0">
                <a:solidFill>
                  <a:schemeClr val="bg1"/>
                </a:solidFill>
                <a:latin typeface="Comic Sans MS" panose="030F0702030302020204" pitchFamily="66" charset="0"/>
              </a:rPr>
              <a:t>potraviny pred </a:t>
            </a:r>
            <a:r>
              <a:rPr lang="sk-SK" sz="2400" dirty="0" smtClean="0">
                <a:solidFill>
                  <a:schemeClr val="bg1"/>
                </a:solidFill>
                <a:latin typeface="Comic Sans MS" panose="030F0702030302020204" pitchFamily="66" charset="0"/>
              </a:rPr>
              <a:t>znehodnotením </a:t>
            </a:r>
          </a:p>
          <a:p>
            <a:r>
              <a:rPr lang="sk-SK" sz="2400" dirty="0" smtClean="0">
                <a:solidFill>
                  <a:schemeClr val="bg1"/>
                </a:solidFill>
                <a:latin typeface="Comic Sans MS" panose="030F0702030302020204" pitchFamily="66" charset="0"/>
              </a:rPr>
              <a:t>zároveň </a:t>
            </a:r>
            <a:r>
              <a:rPr lang="sk-SK" sz="2400" dirty="0">
                <a:solidFill>
                  <a:schemeClr val="bg1"/>
                </a:solidFill>
                <a:latin typeface="Comic Sans MS" panose="030F0702030302020204" pitchFamily="66" charset="0"/>
              </a:rPr>
              <a:t>je zdrojom </a:t>
            </a:r>
            <a:r>
              <a:rPr lang="sk-SK" sz="2400" dirty="0" smtClean="0">
                <a:solidFill>
                  <a:schemeClr val="bg1"/>
                </a:solidFill>
                <a:latin typeface="Comic Sans MS" panose="030F0702030302020204" pitchFamily="66" charset="0"/>
              </a:rPr>
              <a:t>dôležitých informácií</a:t>
            </a:r>
          </a:p>
          <a:p>
            <a:r>
              <a:rPr lang="sk-SK" sz="2400" dirty="0" smtClean="0">
                <a:solidFill>
                  <a:schemeClr val="bg1"/>
                </a:solidFill>
                <a:latin typeface="Comic Sans MS" panose="030F0702030302020204" pitchFamily="66" charset="0"/>
              </a:rPr>
              <a:t>údaje Vám </a:t>
            </a:r>
            <a:r>
              <a:rPr lang="sk-SK" sz="2400" dirty="0">
                <a:solidFill>
                  <a:schemeClr val="bg1"/>
                </a:solidFill>
                <a:latin typeface="Comic Sans MS" panose="030F0702030302020204" pitchFamily="66" charset="0"/>
              </a:rPr>
              <a:t>môžu pomôcť vybrať v obchodoch kvalitné </a:t>
            </a:r>
            <a:r>
              <a:rPr lang="sk-SK" sz="2400" dirty="0" smtClean="0">
                <a:solidFill>
                  <a:schemeClr val="bg1"/>
                </a:solidFill>
                <a:latin typeface="Comic Sans MS" panose="030F0702030302020204" pitchFamily="66" charset="0"/>
              </a:rPr>
              <a:t>potraviny</a:t>
            </a:r>
          </a:p>
          <a:p>
            <a:r>
              <a:rPr lang="sk-SK" sz="2400" dirty="0">
                <a:solidFill>
                  <a:schemeClr val="bg1"/>
                </a:solidFill>
                <a:latin typeface="Comic Sans MS" panose="030F0702030302020204" pitchFamily="66" charset="0"/>
              </a:rPr>
              <a:t>s</a:t>
            </a:r>
            <a:r>
              <a:rPr lang="sk-SK" sz="2400" dirty="0" smtClean="0">
                <a:solidFill>
                  <a:schemeClr val="bg1"/>
                </a:solidFill>
                <a:latin typeface="Comic Sans MS" panose="030F0702030302020204" pitchFamily="66" charset="0"/>
              </a:rPr>
              <a:t>tačí </a:t>
            </a:r>
            <a:r>
              <a:rPr lang="sk-SK" sz="2400" dirty="0">
                <a:solidFill>
                  <a:schemeClr val="bg1"/>
                </a:solidFill>
                <a:latin typeface="Comic Sans MS" panose="030F0702030302020204" pitchFamily="66" charset="0"/>
              </a:rPr>
              <a:t>vedieť sa v </a:t>
            </a:r>
            <a:r>
              <a:rPr lang="sk-SK" sz="2400" dirty="0" smtClean="0">
                <a:solidFill>
                  <a:schemeClr val="bg1"/>
                </a:solidFill>
                <a:latin typeface="Comic Sans MS" panose="030F0702030302020204" pitchFamily="66" charset="0"/>
              </a:rPr>
              <a:t>údajoch orientovať</a:t>
            </a:r>
          </a:p>
          <a:p>
            <a:r>
              <a:rPr lang="sk-SK" sz="2400" dirty="0" smtClean="0">
                <a:solidFill>
                  <a:schemeClr val="bg1"/>
                </a:solidFill>
                <a:latin typeface="Comic Sans MS" panose="030F0702030302020204" pitchFamily="66" charset="0"/>
              </a:rPr>
              <a:t>niektoré </a:t>
            </a:r>
            <a:r>
              <a:rPr lang="sk-SK" sz="2400" dirty="0">
                <a:solidFill>
                  <a:schemeClr val="bg1"/>
                </a:solidFill>
                <a:latin typeface="Comic Sans MS" panose="030F0702030302020204" pitchFamily="66" charset="0"/>
              </a:rPr>
              <a:t>údaje na obaloch potravín sú povinné a stanovuje ich </a:t>
            </a:r>
            <a:r>
              <a:rPr lang="sk-SK" sz="2400" dirty="0" smtClean="0">
                <a:solidFill>
                  <a:schemeClr val="bg1"/>
                </a:solidFill>
                <a:latin typeface="Comic Sans MS" panose="030F0702030302020204" pitchFamily="66" charset="0"/>
              </a:rPr>
              <a:t>zákon</a:t>
            </a:r>
          </a:p>
          <a:p>
            <a:r>
              <a:rPr lang="sk-SK" sz="2400" dirty="0" smtClean="0">
                <a:solidFill>
                  <a:schemeClr val="bg1"/>
                </a:solidFill>
                <a:latin typeface="Comic Sans MS" panose="030F0702030302020204" pitchFamily="66" charset="0"/>
              </a:rPr>
              <a:t>iné </a:t>
            </a:r>
            <a:r>
              <a:rPr lang="sk-SK" sz="2400" dirty="0">
                <a:solidFill>
                  <a:schemeClr val="bg1"/>
                </a:solidFill>
                <a:latin typeface="Comic Sans MS" panose="030F0702030302020204" pitchFamily="66" charset="0"/>
              </a:rPr>
              <a:t>sú povinné len v niektorých prípadoch alebo úplne nepovinné</a:t>
            </a:r>
          </a:p>
        </p:txBody>
      </p:sp>
    </p:spTree>
    <p:extLst>
      <p:ext uri="{BB962C8B-B14F-4D97-AF65-F5344CB8AC3E}">
        <p14:creationId xmlns:p14="http://schemas.microsoft.com/office/powerpoint/2010/main" val="3422179220"/>
      </p:ext>
    </p:extLst>
  </p:cSld>
  <p:clrMapOvr>
    <a:masterClrMapping/>
  </p:clrMapOvr>
  <mc:AlternateContent xmlns:mc="http://schemas.openxmlformats.org/markup-compatibility/2006">
    <mc:Choice xmlns:p14="http://schemas.microsoft.com/office/powerpoint/2010/main" Requires="p14">
      <p:transition spd="slow" p14:dur="2000" advTm="10639">
        <p14:prism isContent="1"/>
      </p:transition>
    </mc:Choice>
    <mc:Fallback>
      <p:transition spd="slow" advTm="10639">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latin typeface="Comic Sans MS" panose="030F0702030302020204" pitchFamily="66" charset="0"/>
              </a:rPr>
              <a:t>Obal obsahuje:</a:t>
            </a:r>
            <a:endParaRPr lang="sk-SK" dirty="0">
              <a:latin typeface="Comic Sans MS" panose="030F0702030302020204" pitchFamily="66" charset="0"/>
            </a:endParaRPr>
          </a:p>
        </p:txBody>
      </p:sp>
      <p:sp>
        <p:nvSpPr>
          <p:cNvPr id="3" name="Zástupný symbol obsahu 2"/>
          <p:cNvSpPr>
            <a:spLocks noGrp="1"/>
          </p:cNvSpPr>
          <p:nvPr>
            <p:ph idx="1"/>
          </p:nvPr>
        </p:nvSpPr>
        <p:spPr/>
        <p:txBody>
          <a:bodyPr/>
          <a:lstStyle/>
          <a:p>
            <a:pPr>
              <a:buFont typeface="Wingdings" panose="05000000000000000000" pitchFamily="2" charset="2"/>
              <a:buChar char="Ø"/>
            </a:pPr>
            <a:r>
              <a:rPr lang="sk-SK" sz="2000" dirty="0">
                <a:solidFill>
                  <a:schemeClr val="bg1"/>
                </a:solidFill>
                <a:latin typeface="Comic Sans MS" panose="030F0702030302020204" pitchFamily="66" charset="0"/>
              </a:rPr>
              <a:t>n</a:t>
            </a:r>
            <a:r>
              <a:rPr lang="sk-SK" sz="2000" dirty="0" smtClean="0">
                <a:solidFill>
                  <a:schemeClr val="bg1"/>
                </a:solidFill>
                <a:latin typeface="Comic Sans MS" panose="030F0702030302020204" pitchFamily="66" charset="0"/>
              </a:rPr>
              <a:t>ázov potraviny</a:t>
            </a:r>
          </a:p>
          <a:p>
            <a:pPr>
              <a:buFont typeface="Wingdings" panose="05000000000000000000" pitchFamily="2" charset="2"/>
              <a:buChar char="Ø"/>
            </a:pPr>
            <a:r>
              <a:rPr lang="sk-SK" sz="2000" dirty="0">
                <a:solidFill>
                  <a:schemeClr val="bg1"/>
                </a:solidFill>
                <a:latin typeface="Comic Sans MS" panose="030F0702030302020204" pitchFamily="66" charset="0"/>
              </a:rPr>
              <a:t>v</a:t>
            </a:r>
            <a:r>
              <a:rPr lang="sk-SK" sz="2000" dirty="0" smtClean="0">
                <a:solidFill>
                  <a:schemeClr val="bg1"/>
                </a:solidFill>
                <a:latin typeface="Comic Sans MS" panose="030F0702030302020204" pitchFamily="66" charset="0"/>
              </a:rPr>
              <a:t>ýrobcu alebo dovozcu</a:t>
            </a:r>
          </a:p>
          <a:p>
            <a:pPr>
              <a:buFont typeface="Wingdings" panose="05000000000000000000" pitchFamily="2" charset="2"/>
              <a:buChar char="Ø"/>
            </a:pPr>
            <a:r>
              <a:rPr lang="sk-SK" sz="2000" dirty="0">
                <a:solidFill>
                  <a:schemeClr val="bg1"/>
                </a:solidFill>
                <a:latin typeface="Comic Sans MS" panose="030F0702030302020204" pitchFamily="66" charset="0"/>
              </a:rPr>
              <a:t>k</a:t>
            </a:r>
            <a:r>
              <a:rPr lang="sk-SK" sz="2000" dirty="0" smtClean="0">
                <a:solidFill>
                  <a:schemeClr val="bg1"/>
                </a:solidFill>
                <a:latin typeface="Comic Sans MS" panose="030F0702030302020204" pitchFamily="66" charset="0"/>
              </a:rPr>
              <a:t>rajina pôvodu</a:t>
            </a:r>
          </a:p>
          <a:p>
            <a:pPr>
              <a:buFont typeface="Wingdings" panose="05000000000000000000" pitchFamily="2" charset="2"/>
              <a:buChar char="Ø"/>
            </a:pPr>
            <a:r>
              <a:rPr lang="sk-SK" sz="2000" dirty="0">
                <a:solidFill>
                  <a:schemeClr val="bg1"/>
                </a:solidFill>
                <a:latin typeface="Comic Sans MS" panose="030F0702030302020204" pitchFamily="66" charset="0"/>
              </a:rPr>
              <a:t>m</a:t>
            </a:r>
            <a:r>
              <a:rPr lang="sk-SK" sz="2000" dirty="0" smtClean="0">
                <a:solidFill>
                  <a:schemeClr val="bg1"/>
                </a:solidFill>
                <a:latin typeface="Comic Sans MS" panose="030F0702030302020204" pitchFamily="66" charset="0"/>
              </a:rPr>
              <a:t>nožstvo – hmotnosť – objem výrobku</a:t>
            </a:r>
          </a:p>
          <a:p>
            <a:pPr>
              <a:buFont typeface="Wingdings" panose="05000000000000000000" pitchFamily="2" charset="2"/>
              <a:buChar char="Ø"/>
            </a:pPr>
            <a:r>
              <a:rPr lang="sk-SK" sz="2000" dirty="0" smtClean="0">
                <a:solidFill>
                  <a:schemeClr val="bg1"/>
                </a:solidFill>
                <a:latin typeface="Comic Sans MS" panose="030F0702030302020204" pitchFamily="66" charset="0"/>
              </a:rPr>
              <a:t>dátum spotreby</a:t>
            </a:r>
          </a:p>
          <a:p>
            <a:pPr>
              <a:buFont typeface="Wingdings" panose="05000000000000000000" pitchFamily="2" charset="2"/>
              <a:buChar char="Ø"/>
            </a:pPr>
            <a:r>
              <a:rPr lang="sk-SK" sz="2000" dirty="0" smtClean="0">
                <a:solidFill>
                  <a:schemeClr val="bg1"/>
                </a:solidFill>
                <a:latin typeface="Comic Sans MS" panose="030F0702030302020204" pitchFamily="66" charset="0"/>
              </a:rPr>
              <a:t>dátum minimálnej trvanlivosti </a:t>
            </a:r>
          </a:p>
          <a:p>
            <a:pPr>
              <a:buFont typeface="Wingdings" panose="05000000000000000000" pitchFamily="2" charset="2"/>
              <a:buChar char="Ø"/>
            </a:pPr>
            <a:r>
              <a:rPr lang="sk-SK" sz="2000" dirty="0" smtClean="0">
                <a:solidFill>
                  <a:schemeClr val="bg1"/>
                </a:solidFill>
                <a:latin typeface="Comic Sans MS" panose="030F0702030302020204" pitchFamily="66" charset="0"/>
              </a:rPr>
              <a:t>údaj </a:t>
            </a:r>
            <a:r>
              <a:rPr lang="sk-SK" sz="2000" dirty="0">
                <a:solidFill>
                  <a:schemeClr val="bg1"/>
                </a:solidFill>
                <a:latin typeface="Comic Sans MS" panose="030F0702030302020204" pitchFamily="66" charset="0"/>
              </a:rPr>
              <a:t>o spôsobe </a:t>
            </a:r>
            <a:r>
              <a:rPr lang="sk-SK" sz="2000" dirty="0" smtClean="0">
                <a:solidFill>
                  <a:schemeClr val="bg1"/>
                </a:solidFill>
                <a:latin typeface="Comic Sans MS" panose="030F0702030302020204" pitchFamily="66" charset="0"/>
              </a:rPr>
              <a:t>skladovania a použitia</a:t>
            </a:r>
          </a:p>
          <a:p>
            <a:pPr>
              <a:buFont typeface="Wingdings" panose="05000000000000000000" pitchFamily="2" charset="2"/>
              <a:buChar char="Ø"/>
            </a:pPr>
            <a:r>
              <a:rPr lang="sk-SK" sz="2000" dirty="0" smtClean="0">
                <a:solidFill>
                  <a:schemeClr val="bg1"/>
                </a:solidFill>
                <a:latin typeface="Comic Sans MS" panose="030F0702030302020204" pitchFamily="66" charset="0"/>
              </a:rPr>
              <a:t>zloženie </a:t>
            </a:r>
            <a:r>
              <a:rPr lang="sk-SK" sz="2000" dirty="0">
                <a:solidFill>
                  <a:schemeClr val="bg1"/>
                </a:solidFill>
                <a:latin typeface="Comic Sans MS" panose="030F0702030302020204" pitchFamily="66" charset="0"/>
              </a:rPr>
              <a:t>potraviny - jednotlivé zložky  vrátane prídavných látok, tzv. "éčok</a:t>
            </a:r>
            <a:r>
              <a:rPr lang="sk-SK" sz="2000" dirty="0" smtClean="0">
                <a:solidFill>
                  <a:schemeClr val="bg1"/>
                </a:solidFill>
                <a:latin typeface="Comic Sans MS" panose="030F0702030302020204" pitchFamily="66" charset="0"/>
              </a:rPr>
              <a:t>„</a:t>
            </a:r>
          </a:p>
          <a:p>
            <a:pPr>
              <a:buFont typeface="Wingdings" panose="05000000000000000000" pitchFamily="2" charset="2"/>
              <a:buChar char="Ø"/>
            </a:pPr>
            <a:r>
              <a:rPr lang="sk-SK" sz="2000" dirty="0" smtClean="0">
                <a:solidFill>
                  <a:schemeClr val="bg1"/>
                </a:solidFill>
                <a:latin typeface="Comic Sans MS" panose="030F0702030302020204" pitchFamily="66" charset="0"/>
              </a:rPr>
              <a:t>údaje </a:t>
            </a:r>
            <a:r>
              <a:rPr lang="sk-SK" sz="2000" dirty="0">
                <a:solidFill>
                  <a:schemeClr val="bg1"/>
                </a:solidFill>
                <a:latin typeface="Comic Sans MS" panose="030F0702030302020204" pitchFamily="66" charset="0"/>
              </a:rPr>
              <a:t>o výživovej (nutričnej) </a:t>
            </a:r>
            <a:r>
              <a:rPr lang="sk-SK" sz="2000" dirty="0" smtClean="0">
                <a:solidFill>
                  <a:schemeClr val="bg1"/>
                </a:solidFill>
                <a:latin typeface="Comic Sans MS" panose="030F0702030302020204" pitchFamily="66" charset="0"/>
              </a:rPr>
              <a:t>hodnote</a:t>
            </a:r>
            <a:endParaRPr lang="sk-SK" sz="2000" dirty="0">
              <a:solidFill>
                <a:schemeClr val="bg1"/>
              </a:solidFill>
              <a:latin typeface="Comic Sans MS" panose="030F0702030302020204" pitchFamily="66" charset="0"/>
            </a:endParaRPr>
          </a:p>
          <a:p>
            <a:pPr>
              <a:buFont typeface="Wingdings" panose="05000000000000000000" pitchFamily="2" charset="2"/>
              <a:buChar char="Ø"/>
            </a:pPr>
            <a:r>
              <a:rPr lang="sk-SK" sz="2000" dirty="0">
                <a:solidFill>
                  <a:schemeClr val="bg1"/>
                </a:solidFill>
                <a:latin typeface="Comic Sans MS" panose="030F0702030302020204" pitchFamily="66" charset="0"/>
              </a:rPr>
              <a:t>čerpanie odporúčanej dennej </a:t>
            </a:r>
            <a:r>
              <a:rPr lang="sk-SK" sz="2000" dirty="0" smtClean="0">
                <a:solidFill>
                  <a:schemeClr val="bg1"/>
                </a:solidFill>
                <a:latin typeface="Comic Sans MS" panose="030F0702030302020204" pitchFamily="66" charset="0"/>
              </a:rPr>
              <a:t>dávky</a:t>
            </a:r>
            <a:endParaRPr lang="sk-SK" sz="2000" dirty="0">
              <a:solidFill>
                <a:schemeClr val="bg1"/>
              </a:solidFill>
              <a:latin typeface="Comic Sans MS" panose="030F0702030302020204" pitchFamily="66" charset="0"/>
            </a:endParaRPr>
          </a:p>
          <a:p>
            <a:pPr>
              <a:buFont typeface="Wingdings" panose="05000000000000000000" pitchFamily="2" charset="2"/>
              <a:buChar char="Ø"/>
            </a:pPr>
            <a:r>
              <a:rPr lang="sk-SK" sz="2000" dirty="0">
                <a:solidFill>
                  <a:schemeClr val="bg1"/>
                </a:solidFill>
                <a:latin typeface="Comic Sans MS" panose="030F0702030302020204" pitchFamily="66" charset="0"/>
              </a:rPr>
              <a:t>množstvo vitamínov a minerálnych látok</a:t>
            </a:r>
          </a:p>
          <a:p>
            <a:endParaRPr lang="sk-SK" sz="2000" dirty="0">
              <a:solidFill>
                <a:schemeClr val="bg1"/>
              </a:solidFill>
              <a:latin typeface="Comic Sans MS" panose="030F0702030302020204" pitchFamily="66" charset="0"/>
            </a:endParaRPr>
          </a:p>
          <a:p>
            <a:endParaRPr lang="sk-SK" sz="2000" dirty="0" smtClean="0">
              <a:solidFill>
                <a:schemeClr val="bg1"/>
              </a:solidFill>
              <a:latin typeface="Comic Sans MS" panose="030F0702030302020204" pitchFamily="66" charset="0"/>
            </a:endParaRPr>
          </a:p>
          <a:p>
            <a:endParaRPr lang="sk-SK"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0701" y="4941168"/>
            <a:ext cx="1444625" cy="14446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304" y="1988839"/>
            <a:ext cx="1506537" cy="2170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209550"/>
            <a:ext cx="2146300" cy="2146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0973211"/>
      </p:ext>
    </p:extLst>
  </p:cSld>
  <p:clrMapOvr>
    <a:masterClrMapping/>
  </p:clrMapOvr>
  <mc:AlternateContent xmlns:mc="http://schemas.openxmlformats.org/markup-compatibility/2006">
    <mc:Choice xmlns:p14="http://schemas.microsoft.com/office/powerpoint/2010/main" Requires="p14">
      <p:transition spd="slow" p14:dur="2000" advTm="16009">
        <p14:prism isContent="1"/>
      </p:transition>
    </mc:Choice>
    <mc:Fallback>
      <p:transition spd="slow" advTm="16009">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p:cNvSpPr txBox="1"/>
          <p:nvPr/>
        </p:nvSpPr>
        <p:spPr>
          <a:xfrm>
            <a:off x="251520" y="692696"/>
            <a:ext cx="7848872" cy="5632311"/>
          </a:xfrm>
          <a:prstGeom prst="rect">
            <a:avLst/>
          </a:prstGeom>
          <a:noFill/>
        </p:spPr>
        <p:txBody>
          <a:bodyPr wrap="square" rtlCol="0">
            <a:spAutoFit/>
          </a:bodyPr>
          <a:lstStyle/>
          <a:p>
            <a:pPr marL="342900" indent="-342900">
              <a:buFont typeface="Wingdings" panose="05000000000000000000" pitchFamily="2" charset="2"/>
              <a:buChar char="Ø"/>
            </a:pPr>
            <a:r>
              <a:rPr lang="sk-SK" sz="2000" dirty="0">
                <a:solidFill>
                  <a:schemeClr val="bg1"/>
                </a:solidFill>
                <a:latin typeface="Comic Sans MS" panose="030F0702030302020204" pitchFamily="66" charset="0"/>
              </a:rPr>
              <a:t>obsah jedlej soli v % ak jej potravina obsahuje viac </a:t>
            </a:r>
            <a:endParaRPr lang="sk-SK" sz="2000" dirty="0" smtClean="0">
              <a:solidFill>
                <a:schemeClr val="bg1"/>
              </a:solidFill>
              <a:latin typeface="Comic Sans MS" panose="030F0702030302020204" pitchFamily="66" charset="0"/>
            </a:endParaRPr>
          </a:p>
          <a:p>
            <a:r>
              <a:rPr lang="sk-SK" sz="2000" dirty="0">
                <a:solidFill>
                  <a:schemeClr val="bg1"/>
                </a:solidFill>
                <a:latin typeface="Comic Sans MS" panose="030F0702030302020204" pitchFamily="66" charset="0"/>
              </a:rPr>
              <a:t> </a:t>
            </a:r>
            <a:r>
              <a:rPr lang="sk-SK" sz="2000" dirty="0" smtClean="0">
                <a:solidFill>
                  <a:schemeClr val="bg1"/>
                </a:solidFill>
                <a:latin typeface="Comic Sans MS" panose="030F0702030302020204" pitchFamily="66" charset="0"/>
              </a:rPr>
              <a:t>    než </a:t>
            </a:r>
            <a:r>
              <a:rPr lang="sk-SK" sz="2000" dirty="0">
                <a:solidFill>
                  <a:schemeClr val="bg1"/>
                </a:solidFill>
                <a:latin typeface="Comic Sans MS" panose="030F0702030302020204" pitchFamily="66" charset="0"/>
              </a:rPr>
              <a:t>2,5 %,</a:t>
            </a:r>
          </a:p>
          <a:p>
            <a:pPr marL="342900" indent="-342900">
              <a:buFont typeface="Wingdings" panose="05000000000000000000" pitchFamily="2" charset="2"/>
              <a:buChar char="Ø"/>
            </a:pPr>
            <a:r>
              <a:rPr lang="sk-SK" sz="2000" dirty="0">
                <a:solidFill>
                  <a:schemeClr val="bg1"/>
                </a:solidFill>
                <a:latin typeface="Comic Sans MS" panose="030F0702030302020204" pitchFamily="66" charset="0"/>
              </a:rPr>
              <a:t>údaj o určení potraviny na špeciálne výživové </a:t>
            </a:r>
            <a:r>
              <a:rPr lang="sk-SK" sz="2000" dirty="0" smtClean="0">
                <a:solidFill>
                  <a:schemeClr val="bg1"/>
                </a:solidFill>
                <a:latin typeface="Comic Sans MS" panose="030F0702030302020204" pitchFamily="66" charset="0"/>
              </a:rPr>
              <a:t>účely</a:t>
            </a:r>
            <a:endParaRPr lang="sk-SK" sz="2000" dirty="0">
              <a:solidFill>
                <a:schemeClr val="bg1"/>
              </a:solidFill>
              <a:latin typeface="Comic Sans MS" panose="030F0702030302020204" pitchFamily="66" charset="0"/>
            </a:endParaRPr>
          </a:p>
          <a:p>
            <a:pPr marL="342900" indent="-342900">
              <a:buFont typeface="Wingdings" panose="05000000000000000000" pitchFamily="2" charset="2"/>
              <a:buChar char="Ø"/>
            </a:pPr>
            <a:r>
              <a:rPr lang="sk-SK" sz="2000" dirty="0">
                <a:solidFill>
                  <a:schemeClr val="bg1"/>
                </a:solidFill>
                <a:latin typeface="Comic Sans MS" panose="030F0702030302020204" pitchFamily="66" charset="0"/>
              </a:rPr>
              <a:t>upozornenie na obsah </a:t>
            </a:r>
            <a:r>
              <a:rPr lang="sk-SK" sz="2000" dirty="0" err="1" smtClean="0">
                <a:solidFill>
                  <a:schemeClr val="bg1"/>
                </a:solidFill>
                <a:latin typeface="Comic Sans MS" panose="030F0702030302020204" pitchFamily="66" charset="0"/>
              </a:rPr>
              <a:t>alergénov</a:t>
            </a:r>
            <a:endParaRPr lang="sk-SK" sz="2000" dirty="0" smtClean="0">
              <a:solidFill>
                <a:schemeClr val="bg1"/>
              </a:solidFill>
              <a:latin typeface="Comic Sans MS" panose="030F0702030302020204" pitchFamily="66" charset="0"/>
            </a:endParaRPr>
          </a:p>
          <a:p>
            <a:pPr marL="342900" indent="-342900">
              <a:buFont typeface="Wingdings" panose="05000000000000000000" pitchFamily="2" charset="2"/>
              <a:buChar char="Ø"/>
            </a:pPr>
            <a:r>
              <a:rPr lang="sk-SK" sz="2000" dirty="0">
                <a:solidFill>
                  <a:schemeClr val="bg1"/>
                </a:solidFill>
                <a:latin typeface="Comic Sans MS" panose="030F0702030302020204" pitchFamily="66" charset="0"/>
              </a:rPr>
              <a:t>upozornenie pre osoby, ktoré trpia neznášanlivosťou </a:t>
            </a:r>
            <a:r>
              <a:rPr lang="sk-SK" sz="2000" dirty="0" smtClean="0">
                <a:solidFill>
                  <a:schemeClr val="bg1"/>
                </a:solidFill>
                <a:latin typeface="Comic Sans MS" panose="030F0702030302020204" pitchFamily="66" charset="0"/>
              </a:rPr>
              <a:t>potravín</a:t>
            </a:r>
          </a:p>
          <a:p>
            <a:pPr marL="342900" indent="-342900">
              <a:buFont typeface="Wingdings" panose="05000000000000000000" pitchFamily="2" charset="2"/>
              <a:buChar char="Ø"/>
            </a:pPr>
            <a:r>
              <a:rPr lang="sk-SK" sz="2000" dirty="0">
                <a:solidFill>
                  <a:schemeClr val="bg1"/>
                </a:solidFill>
                <a:latin typeface="Comic Sans MS" panose="030F0702030302020204" pitchFamily="66" charset="0"/>
              </a:rPr>
              <a:t>údaj o ošetrení potraviny alebo suroviny ionizujúcim </a:t>
            </a:r>
            <a:r>
              <a:rPr lang="sk-SK" sz="2000" dirty="0" smtClean="0">
                <a:solidFill>
                  <a:schemeClr val="bg1"/>
                </a:solidFill>
                <a:latin typeface="Comic Sans MS" panose="030F0702030302020204" pitchFamily="66" charset="0"/>
              </a:rPr>
              <a:t>žiarením</a:t>
            </a:r>
          </a:p>
          <a:p>
            <a:pPr marL="342900" indent="-342900">
              <a:buFont typeface="Wingdings" panose="05000000000000000000" pitchFamily="2" charset="2"/>
              <a:buChar char="Ø"/>
            </a:pPr>
            <a:r>
              <a:rPr lang="sk-SK" sz="2000" dirty="0">
                <a:solidFill>
                  <a:schemeClr val="bg1"/>
                </a:solidFill>
                <a:latin typeface="Comic Sans MS" panose="030F0702030302020204" pitchFamily="66" charset="0"/>
              </a:rPr>
              <a:t>údaj o tom, že potravina obsahuje geneticky upravované časti, tzv. GMO  "geneticky </a:t>
            </a:r>
            <a:r>
              <a:rPr lang="sk-SK" sz="2000" dirty="0" smtClean="0">
                <a:solidFill>
                  <a:schemeClr val="bg1"/>
                </a:solidFill>
                <a:latin typeface="Comic Sans MS" panose="030F0702030302020204" pitchFamily="66" charset="0"/>
              </a:rPr>
              <a:t>modifikovaný„</a:t>
            </a:r>
          </a:p>
          <a:p>
            <a:pPr marL="342900" indent="-342900">
              <a:buFont typeface="Wingdings" panose="05000000000000000000" pitchFamily="2" charset="2"/>
              <a:buChar char="Ø"/>
            </a:pPr>
            <a:r>
              <a:rPr lang="sk-SK" sz="2000" dirty="0">
                <a:solidFill>
                  <a:schemeClr val="bg1"/>
                </a:solidFill>
                <a:latin typeface="Comic Sans MS" panose="030F0702030302020204" pitchFamily="66" charset="0"/>
              </a:rPr>
              <a:t>značky - napr. „Značka kvality SK“ a „BIO“ </a:t>
            </a:r>
            <a:endParaRPr lang="sk-SK" sz="2000" dirty="0" smtClean="0">
              <a:solidFill>
                <a:schemeClr val="bg1"/>
              </a:solidFill>
              <a:latin typeface="Comic Sans MS" panose="030F0702030302020204" pitchFamily="66" charset="0"/>
            </a:endParaRPr>
          </a:p>
          <a:p>
            <a:pPr marL="342900" indent="-342900">
              <a:buFont typeface="Wingdings" panose="05000000000000000000" pitchFamily="2" charset="2"/>
              <a:buChar char="Ø"/>
            </a:pPr>
            <a:r>
              <a:rPr lang="sk-SK" sz="2000" dirty="0">
                <a:solidFill>
                  <a:schemeClr val="bg1"/>
                </a:solidFill>
                <a:latin typeface="Comic Sans MS" panose="030F0702030302020204" pitchFamily="66" charset="0"/>
              </a:rPr>
              <a:t>symboly - napr. symbol "</a:t>
            </a:r>
            <a:r>
              <a:rPr lang="sk-SK" sz="2000" dirty="0" err="1">
                <a:solidFill>
                  <a:schemeClr val="bg1"/>
                </a:solidFill>
                <a:latin typeface="Comic Sans MS" panose="030F0702030302020204" pitchFamily="66" charset="0"/>
              </a:rPr>
              <a:t>light</a:t>
            </a:r>
            <a:r>
              <a:rPr lang="sk-SK" sz="2000" dirty="0">
                <a:solidFill>
                  <a:schemeClr val="bg1"/>
                </a:solidFill>
                <a:latin typeface="Comic Sans MS" panose="030F0702030302020204" pitchFamily="66" charset="0"/>
              </a:rPr>
              <a:t>" nájdete na potravinách, ktoré majú znížené množstvo energie, cukru alebo </a:t>
            </a:r>
            <a:r>
              <a:rPr lang="sk-SK" sz="2000" dirty="0" smtClean="0">
                <a:solidFill>
                  <a:schemeClr val="bg1"/>
                </a:solidFill>
                <a:latin typeface="Comic Sans MS" panose="030F0702030302020204" pitchFamily="66" charset="0"/>
              </a:rPr>
              <a:t>tuku</a:t>
            </a:r>
          </a:p>
          <a:p>
            <a:pPr marL="342900" indent="-342900">
              <a:buFont typeface="Wingdings" panose="05000000000000000000" pitchFamily="2" charset="2"/>
              <a:buChar char="Ø"/>
            </a:pPr>
            <a:endParaRPr lang="sk-SK" sz="2000" dirty="0">
              <a:solidFill>
                <a:schemeClr val="bg1"/>
              </a:solidFill>
              <a:latin typeface="Comic Sans MS" panose="030F0702030302020204" pitchFamily="66" charset="0"/>
            </a:endParaRPr>
          </a:p>
          <a:p>
            <a:pPr algn="just"/>
            <a:r>
              <a:rPr lang="sk-SK" sz="2000" b="1" dirty="0">
                <a:solidFill>
                  <a:srgbClr val="002060"/>
                </a:solidFill>
                <a:latin typeface="Comic Sans MS" panose="030F0702030302020204" pitchFamily="66" charset="0"/>
              </a:rPr>
              <a:t>V porovnaní s okolitými krajinami máme zastúpené slovenské potraviny najslabšie. V Česku je domácich potravín 70,24 %, v Maďarsku 67,47 % a v Poľsku až 81,87 %. Najmenej slovenských potravín predávaných v obchodoch je z oblasti cukroviniek, konzervovaných produktov, nealkoholických nápojov či olejov.</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5511" y="457633"/>
            <a:ext cx="1609725"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1261445"/>
      </p:ext>
    </p:extLst>
  </p:cSld>
  <p:clrMapOvr>
    <a:masterClrMapping/>
  </p:clrMapOvr>
  <mc:AlternateContent xmlns:mc="http://schemas.openxmlformats.org/markup-compatibility/2006">
    <mc:Choice xmlns:p14="http://schemas.microsoft.com/office/powerpoint/2010/main" Requires="p14">
      <p:transition spd="slow" p14:dur="2000" advTm="15933">
        <p14:prism isContent="1"/>
      </p:transition>
    </mc:Choice>
    <mc:Fallback>
      <p:transition spd="slow" advTm="15933">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latin typeface="Comic Sans MS" panose="030F0702030302020204" pitchFamily="66" charset="0"/>
              </a:rPr>
              <a:t>ZNAČKA KVALITY SK - slovenská kvalita a pôvod</a:t>
            </a:r>
          </a:p>
        </p:txBody>
      </p:sp>
      <p:sp>
        <p:nvSpPr>
          <p:cNvPr id="3" name="Zástupný symbol obsahu 2"/>
          <p:cNvSpPr>
            <a:spLocks noGrp="1"/>
          </p:cNvSpPr>
          <p:nvPr>
            <p:ph idx="1"/>
          </p:nvPr>
        </p:nvSpPr>
        <p:spPr/>
        <p:txBody>
          <a:bodyPr>
            <a:normAutofit/>
          </a:bodyPr>
          <a:lstStyle/>
          <a:p>
            <a:r>
              <a:rPr lang="sk-SK" sz="2400" dirty="0">
                <a:solidFill>
                  <a:schemeClr val="bg1"/>
                </a:solidFill>
                <a:latin typeface="Comic Sans MS" panose="030F0702030302020204" pitchFamily="66" charset="0"/>
              </a:rPr>
              <a:t>Značka kvality SK je vlastníctvom Ministerstva pôdohospodárstva a rozvoja vidieka SR a bola uvedená do užívania v roku </a:t>
            </a:r>
            <a:r>
              <a:rPr lang="sk-SK" sz="2400" dirty="0" smtClean="0">
                <a:solidFill>
                  <a:schemeClr val="bg1"/>
                </a:solidFill>
                <a:latin typeface="Comic Sans MS" panose="030F0702030302020204" pitchFamily="66" charset="0"/>
              </a:rPr>
              <a:t>2004</a:t>
            </a:r>
          </a:p>
          <a:p>
            <a:pPr marL="64008" indent="0">
              <a:buNone/>
            </a:pPr>
            <a:endParaRPr lang="sk-SK" sz="2400" dirty="0" smtClean="0">
              <a:solidFill>
                <a:schemeClr val="bg1"/>
              </a:solidFill>
              <a:latin typeface="Comic Sans MS" panose="030F0702030302020204" pitchFamily="66" charset="0"/>
            </a:endParaRPr>
          </a:p>
          <a:p>
            <a:r>
              <a:rPr lang="sk-SK" sz="2400" dirty="0">
                <a:solidFill>
                  <a:schemeClr val="bg1"/>
                </a:solidFill>
                <a:latin typeface="Comic Sans MS" panose="030F0702030302020204" pitchFamily="66" charset="0"/>
              </a:rPr>
              <a:t>Značka kvality SK je už dlhodobo zabehnutou značkou, ktorej logo označuje už viac ako 600 slovenských výrobkov od 85 výrobcov kvalitných slovenských potravín, pričom zlatým logom Značky kvality SK GOLD sa môže aktuálne pýšiť už 45 výrobcov, ktorých výrobky svojou kvalitou prevyšujú im podobné výrobky na našom trhu.</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0312" y="260648"/>
            <a:ext cx="1552575" cy="140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9931524"/>
      </p:ext>
    </p:extLst>
  </p:cSld>
  <p:clrMapOvr>
    <a:masterClrMapping/>
  </p:clrMapOvr>
  <mc:AlternateContent xmlns:mc="http://schemas.openxmlformats.org/markup-compatibility/2006">
    <mc:Choice xmlns:p14="http://schemas.microsoft.com/office/powerpoint/2010/main" Requires="p14">
      <p:transition spd="slow" p14:dur="2000" advTm="21442">
        <p14:prism isContent="1"/>
      </p:transition>
    </mc:Choice>
    <mc:Fallback>
      <p:transition spd="slow" advTm="21442">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71500"/>
            <a:ext cx="7620000" cy="57150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4709417"/>
      </p:ext>
    </p:extLst>
  </p:cSld>
  <p:clrMapOvr>
    <a:masterClrMapping/>
  </p:clrMapOvr>
  <mc:AlternateContent xmlns:mc="http://schemas.openxmlformats.org/markup-compatibility/2006">
    <mc:Choice xmlns:p14="http://schemas.microsoft.com/office/powerpoint/2010/main" Requires="p14">
      <p:transition spd="slow" p14:dur="2000" advTm="6136">
        <p14:prism isContent="1"/>
      </p:transition>
    </mc:Choice>
    <mc:Fallback>
      <p:transition spd="slow" advTm="6136">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p:cNvSpPr txBox="1"/>
          <p:nvPr/>
        </p:nvSpPr>
        <p:spPr>
          <a:xfrm>
            <a:off x="395536" y="980728"/>
            <a:ext cx="8064896" cy="5632311"/>
          </a:xfrm>
          <a:prstGeom prst="rect">
            <a:avLst/>
          </a:prstGeom>
          <a:noFill/>
        </p:spPr>
        <p:txBody>
          <a:bodyPr wrap="square" rtlCol="0">
            <a:spAutoFit/>
          </a:bodyPr>
          <a:lstStyle/>
          <a:p>
            <a:pPr algn="just"/>
            <a:r>
              <a:rPr lang="sk-SK" sz="2400" dirty="0" smtClean="0">
                <a:solidFill>
                  <a:schemeClr val="bg1"/>
                </a:solidFill>
                <a:latin typeface="Comic Sans MS" panose="030F0702030302020204" pitchFamily="66" charset="0"/>
              </a:rPr>
              <a:t>Na </a:t>
            </a:r>
            <a:r>
              <a:rPr lang="sk-SK" sz="2400" dirty="0">
                <a:solidFill>
                  <a:schemeClr val="bg1"/>
                </a:solidFill>
                <a:latin typeface="Comic Sans MS" panose="030F0702030302020204" pitchFamily="66" charset="0"/>
              </a:rPr>
              <a:t>základe nových zásad značky, platných od 1.12.2012 môže značku získať každý slovenský výrobca, ak sú jeho výrobky vyrábané z domácich </a:t>
            </a:r>
            <a:r>
              <a:rPr lang="sk-SK" sz="2400" dirty="0" smtClean="0">
                <a:solidFill>
                  <a:schemeClr val="bg1"/>
                </a:solidFill>
                <a:latin typeface="Comic Sans MS" panose="030F0702030302020204" pitchFamily="66" charset="0"/>
              </a:rPr>
              <a:t>surovín.</a:t>
            </a:r>
          </a:p>
          <a:p>
            <a:pPr algn="just"/>
            <a:endParaRPr lang="sk-SK" sz="2400" dirty="0" smtClean="0">
              <a:solidFill>
                <a:schemeClr val="bg1"/>
              </a:solidFill>
              <a:latin typeface="Comic Sans MS" panose="030F0702030302020204" pitchFamily="66" charset="0"/>
            </a:endParaRPr>
          </a:p>
          <a:p>
            <a:pPr algn="just"/>
            <a:r>
              <a:rPr lang="sk-SK" sz="2400" dirty="0">
                <a:solidFill>
                  <a:schemeClr val="bg1"/>
                </a:solidFill>
                <a:latin typeface="Comic Sans MS" panose="030F0702030302020204" pitchFamily="66" charset="0"/>
              </a:rPr>
              <a:t>O udelení značky prihláseným výrobkom rozhoduje odborná komisia. Každý výrobca, ktorému bude vydané rozhodnutie ministra o udelení Značky kvality Sk, dostane aj dekrét s logom značky, ktorý ho oprávňuje používať logo Značky kvality </a:t>
            </a:r>
            <a:r>
              <a:rPr lang="sk-SK" sz="2400" dirty="0" smtClean="0">
                <a:solidFill>
                  <a:schemeClr val="bg1"/>
                </a:solidFill>
                <a:latin typeface="Comic Sans MS" panose="030F0702030302020204" pitchFamily="66" charset="0"/>
              </a:rPr>
              <a:t>Sk na </a:t>
            </a:r>
            <a:r>
              <a:rPr lang="sk-SK" sz="2400" dirty="0">
                <a:solidFill>
                  <a:schemeClr val="bg1"/>
                </a:solidFill>
                <a:latin typeface="Comic Sans MS" panose="030F0702030302020204" pitchFamily="66" charset="0"/>
              </a:rPr>
              <a:t>svojom výrobku, a to už odo dňa udelenia tohto rozhodnutia</a:t>
            </a:r>
            <a:r>
              <a:rPr lang="sk-SK" sz="2400" dirty="0" smtClean="0">
                <a:solidFill>
                  <a:schemeClr val="bg1"/>
                </a:solidFill>
                <a:latin typeface="Comic Sans MS" panose="030F0702030302020204" pitchFamily="66" charset="0"/>
              </a:rPr>
              <a:t>.</a:t>
            </a:r>
          </a:p>
          <a:p>
            <a:pPr algn="just"/>
            <a:endParaRPr lang="sk-SK" sz="2400" dirty="0" smtClean="0">
              <a:solidFill>
                <a:schemeClr val="bg1"/>
              </a:solidFill>
              <a:latin typeface="Comic Sans MS" panose="030F0702030302020204" pitchFamily="66" charset="0"/>
            </a:endParaRPr>
          </a:p>
          <a:p>
            <a:pPr algn="just"/>
            <a:endParaRPr lang="sk-SK" sz="2400" dirty="0">
              <a:solidFill>
                <a:schemeClr val="bg1"/>
              </a:solidFill>
              <a:latin typeface="Comic Sans MS" panose="030F0702030302020204" pitchFamily="66" charset="0"/>
            </a:endParaRPr>
          </a:p>
          <a:p>
            <a:pPr algn="just"/>
            <a:r>
              <a:rPr lang="sk-SK" sz="2400" dirty="0">
                <a:solidFill>
                  <a:schemeClr val="bg1"/>
                </a:solidFill>
                <a:latin typeface="Comic Sans MS" panose="030F0702030302020204" pitchFamily="66" charset="0"/>
              </a:rPr>
              <a:t>Značka kvality SK je rozšírená aj o  Značku kvality SK GOLD, ktorá sa udeľuje výrobkom s nadštandardnými kvalitatívnymi parametrami.</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8388" y="1821841"/>
            <a:ext cx="918736" cy="70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4365104"/>
            <a:ext cx="11430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8947890"/>
      </p:ext>
    </p:extLst>
  </p:cSld>
  <p:clrMapOvr>
    <a:masterClrMapping/>
  </p:clrMapOvr>
  <mc:AlternateContent xmlns:mc="http://schemas.openxmlformats.org/markup-compatibility/2006">
    <mc:Choice xmlns:p14="http://schemas.microsoft.com/office/powerpoint/2010/main" Requires="p14">
      <p:transition spd="slow" p14:dur="2000" advTm="20572">
        <p14:prism isContent="1"/>
      </p:transition>
    </mc:Choice>
    <mc:Fallback>
      <p:transition spd="slow" advTm="20572">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96752"/>
            <a:ext cx="8990015"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BlokTextu 1"/>
          <p:cNvSpPr txBox="1"/>
          <p:nvPr/>
        </p:nvSpPr>
        <p:spPr>
          <a:xfrm>
            <a:off x="611560" y="332656"/>
            <a:ext cx="7991036" cy="707886"/>
          </a:xfrm>
          <a:prstGeom prst="rect">
            <a:avLst/>
          </a:prstGeom>
          <a:noFill/>
        </p:spPr>
        <p:txBody>
          <a:bodyPr wrap="square" rtlCol="0">
            <a:spAutoFit/>
          </a:bodyPr>
          <a:lstStyle/>
          <a:p>
            <a:pPr algn="ctr"/>
            <a:r>
              <a:rPr lang="sk-SK" sz="4000" b="1" dirty="0" smtClean="0">
                <a:solidFill>
                  <a:srgbClr val="FF0000"/>
                </a:solidFill>
                <a:latin typeface="Comic Sans MS" panose="030F0702030302020204" pitchFamily="66" charset="0"/>
              </a:rPr>
              <a:t>Prehľad o výrobkoch v skratke</a:t>
            </a:r>
            <a:endParaRPr lang="sk-SK" sz="4000" b="1"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611740038"/>
      </p:ext>
    </p:extLst>
  </p:cSld>
  <p:clrMapOvr>
    <a:masterClrMapping/>
  </p:clrMapOvr>
  <mc:AlternateContent xmlns:mc="http://schemas.openxmlformats.org/markup-compatibility/2006">
    <mc:Choice xmlns:p14="http://schemas.microsoft.com/office/powerpoint/2010/main" Requires="p14">
      <p:transition spd="slow" p14:dur="2000" advTm="11561">
        <p14:prism isContent="1"/>
      </p:transition>
    </mc:Choice>
    <mc:Fallback>
      <p:transition spd="slow" advTm="11561">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kola\Desktop\114NIKON\DSCN555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5816" y="2636912"/>
            <a:ext cx="2700000" cy="36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7" name="Picture 3" descr="C:\Users\Skola\Desktop\114NIKON\DSCN555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064" y="3752936"/>
            <a:ext cx="3600000" cy="27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C:\Users\Skola\Desktop\114NIKON\DSCN556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332656"/>
            <a:ext cx="3600000" cy="27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BlokTextu 1"/>
          <p:cNvSpPr txBox="1"/>
          <p:nvPr/>
        </p:nvSpPr>
        <p:spPr>
          <a:xfrm>
            <a:off x="539552" y="332656"/>
            <a:ext cx="4752528" cy="1815882"/>
          </a:xfrm>
          <a:prstGeom prst="rect">
            <a:avLst/>
          </a:prstGeom>
          <a:noFill/>
        </p:spPr>
        <p:txBody>
          <a:bodyPr wrap="square" rtlCol="0">
            <a:spAutoFit/>
          </a:bodyPr>
          <a:lstStyle/>
          <a:p>
            <a:pPr algn="ctr"/>
            <a:r>
              <a:rPr lang="sk-SK" sz="2800" b="1" dirty="0" smtClean="0">
                <a:solidFill>
                  <a:srgbClr val="7030A0"/>
                </a:solidFill>
                <a:latin typeface="Comic Sans MS" panose="030F0702030302020204" pitchFamily="66" charset="0"/>
              </a:rPr>
              <a:t>Naši mladší kolegovia výskumníci z 5.ročníka skúmali svoj obľúbený nápoj mlieko.</a:t>
            </a:r>
            <a:endParaRPr lang="sk-SK" sz="2800" b="1" dirty="0">
              <a:solidFill>
                <a:srgbClr val="7030A0"/>
              </a:solidFill>
              <a:latin typeface="Comic Sans MS" panose="030F0702030302020204" pitchFamily="66" charset="0"/>
            </a:endParaRPr>
          </a:p>
        </p:txBody>
      </p:sp>
      <p:sp>
        <p:nvSpPr>
          <p:cNvPr id="3" name="BlokTextu 2"/>
          <p:cNvSpPr txBox="1"/>
          <p:nvPr/>
        </p:nvSpPr>
        <p:spPr>
          <a:xfrm>
            <a:off x="3203848" y="2780928"/>
            <a:ext cx="1656184" cy="3416320"/>
          </a:xfrm>
          <a:prstGeom prst="rect">
            <a:avLst/>
          </a:prstGeom>
          <a:noFill/>
        </p:spPr>
        <p:txBody>
          <a:bodyPr wrap="square" rtlCol="0">
            <a:spAutoFit/>
          </a:bodyPr>
          <a:lstStyle/>
          <a:p>
            <a:pPr algn="ctr"/>
            <a:r>
              <a:rPr lang="sk-SK" sz="2400" b="1" dirty="0" smtClean="0">
                <a:solidFill>
                  <a:srgbClr val="FFC000"/>
                </a:solidFill>
                <a:latin typeface="Comic Sans MS" panose="030F0702030302020204" pitchFamily="66" charset="0"/>
              </a:rPr>
              <a:t>Dočítali sa, že je pre nich ako stvorené, </a:t>
            </a:r>
            <a:r>
              <a:rPr lang="sk-SK" sz="2400" b="1" dirty="0">
                <a:solidFill>
                  <a:srgbClr val="FFC000"/>
                </a:solidFill>
                <a:latin typeface="Comic Sans MS" panose="030F0702030302020204" pitchFamily="66" charset="0"/>
              </a:rPr>
              <a:t>v</a:t>
            </a:r>
            <a:r>
              <a:rPr lang="sk-SK" sz="2400" b="1" dirty="0" smtClean="0">
                <a:solidFill>
                  <a:srgbClr val="FFC000"/>
                </a:solidFill>
                <a:latin typeface="Comic Sans MS" panose="030F0702030302020204" pitchFamily="66" charset="0"/>
              </a:rPr>
              <a:t>eď sa stále vyvíjajú </a:t>
            </a:r>
          </a:p>
          <a:p>
            <a:pPr algn="ctr"/>
            <a:r>
              <a:rPr lang="sk-SK" sz="2400" b="1" dirty="0" smtClean="0">
                <a:solidFill>
                  <a:srgbClr val="FFC000"/>
                </a:solidFill>
                <a:latin typeface="Comic Sans MS" panose="030F0702030302020204" pitchFamily="66" charset="0"/>
              </a:rPr>
              <a:t>a rastú.</a:t>
            </a:r>
            <a:endParaRPr lang="sk-SK" sz="2400" b="1" dirty="0">
              <a:solidFill>
                <a:srgbClr val="FFC000"/>
              </a:solidFill>
              <a:latin typeface="Comic Sans MS" panose="030F0702030302020204" pitchFamily="66" charset="0"/>
            </a:endParaRPr>
          </a:p>
        </p:txBody>
      </p:sp>
      <p:sp>
        <p:nvSpPr>
          <p:cNvPr id="4" name="BlokTextu 3"/>
          <p:cNvSpPr txBox="1"/>
          <p:nvPr/>
        </p:nvSpPr>
        <p:spPr>
          <a:xfrm>
            <a:off x="5148064" y="3032656"/>
            <a:ext cx="3904600" cy="707886"/>
          </a:xfrm>
          <a:prstGeom prst="rect">
            <a:avLst/>
          </a:prstGeom>
          <a:noFill/>
        </p:spPr>
        <p:txBody>
          <a:bodyPr wrap="square" rtlCol="0">
            <a:spAutoFit/>
          </a:bodyPr>
          <a:lstStyle/>
          <a:p>
            <a:pPr algn="ctr"/>
            <a:r>
              <a:rPr lang="sk-SK" sz="2000" b="1" dirty="0" smtClean="0">
                <a:solidFill>
                  <a:srgbClr val="C00000"/>
                </a:solidFill>
                <a:latin typeface="Comic Sans MS" panose="030F0702030302020204" pitchFamily="66" charset="0"/>
              </a:rPr>
              <a:t>Katka, Samko, Andrej, Jakub, Ema</a:t>
            </a:r>
            <a:endParaRPr lang="sk-SK" sz="2000" b="1"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3245954067"/>
      </p:ext>
    </p:extLst>
  </p:cSld>
  <p:clrMapOvr>
    <a:masterClrMapping/>
  </p:clrMapOvr>
  <mc:AlternateContent xmlns:mc="http://schemas.openxmlformats.org/markup-compatibility/2006">
    <mc:Choice xmlns:p14="http://schemas.microsoft.com/office/powerpoint/2010/main" Requires="p14">
      <p:transition spd="slow" p14:dur="2000" advTm="15769">
        <p14:prism isContent="1"/>
      </p:transition>
    </mc:Choice>
    <mc:Fallback>
      <p:transition spd="slow" advTm="15769">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23528" y="116632"/>
            <a:ext cx="8334668" cy="1782442"/>
          </a:xfrm>
          <a:ln>
            <a:solidFill>
              <a:schemeClr val="bg1">
                <a:lumMod val="85000"/>
                <a:lumOff val="15000"/>
              </a:schemeClr>
            </a:solidFill>
          </a:ln>
        </p:spPr>
        <p:txBody>
          <a:bodyPr>
            <a:normAutofit/>
          </a:bodyPr>
          <a:lstStyle/>
          <a:p>
            <a:pPr algn="ctr"/>
            <a:r>
              <a:rPr lang="sk-SK" sz="3600" dirty="0" smtClean="0">
                <a:solidFill>
                  <a:schemeClr val="tx1">
                    <a:lumMod val="75000"/>
                  </a:schemeClr>
                </a:solidFill>
                <a:latin typeface="Comic Sans MS" panose="030F0702030302020204" pitchFamily="66" charset="0"/>
              </a:rPr>
              <a:t>Aktivita:   Biológia  7.ročník</a:t>
            </a:r>
            <a:br>
              <a:rPr lang="sk-SK" sz="3600" dirty="0" smtClean="0">
                <a:solidFill>
                  <a:schemeClr val="tx1">
                    <a:lumMod val="75000"/>
                  </a:schemeClr>
                </a:solidFill>
                <a:latin typeface="Comic Sans MS" panose="030F0702030302020204" pitchFamily="66" charset="0"/>
              </a:rPr>
            </a:br>
            <a:r>
              <a:rPr lang="sk-SK" sz="3600" dirty="0" smtClean="0">
                <a:solidFill>
                  <a:schemeClr val="tx1">
                    <a:lumMod val="75000"/>
                  </a:schemeClr>
                </a:solidFill>
                <a:latin typeface="Comic Sans MS" panose="030F0702030302020204" pitchFamily="66" charset="0"/>
              </a:rPr>
              <a:t>Výskum zložiek výrobkov na náš organizmus</a:t>
            </a:r>
            <a:endParaRPr lang="sk-SK" sz="3600" dirty="0">
              <a:solidFill>
                <a:schemeClr val="tx1">
                  <a:lumMod val="75000"/>
                </a:schemeClr>
              </a:solidFill>
              <a:latin typeface="Comic Sans MS" panose="030F0702030302020204" pitchFamily="66" charset="0"/>
            </a:endParaRPr>
          </a:p>
        </p:txBody>
      </p:sp>
      <p:sp>
        <p:nvSpPr>
          <p:cNvPr id="3" name="Zástupný symbol obsahu 2"/>
          <p:cNvSpPr>
            <a:spLocks noGrp="1"/>
          </p:cNvSpPr>
          <p:nvPr>
            <p:ph idx="1"/>
          </p:nvPr>
        </p:nvSpPr>
        <p:spPr>
          <a:xfrm>
            <a:off x="428596" y="1928802"/>
            <a:ext cx="8607900" cy="4572000"/>
          </a:xfrm>
          <a:ln>
            <a:noFill/>
          </a:ln>
          <a:effectLst>
            <a:outerShdw blurRad="50800" dist="50800" dir="5400000" algn="ctr" rotWithShape="0">
              <a:schemeClr val="bg2">
                <a:lumMod val="60000"/>
                <a:lumOff val="40000"/>
              </a:schemeClr>
            </a:outerShdw>
          </a:effectLst>
        </p:spPr>
        <p:txBody>
          <a:bodyPr>
            <a:normAutofit fontScale="92500" lnSpcReduction="10000"/>
          </a:bodyPr>
          <a:lstStyle/>
          <a:p>
            <a:pPr marL="64008" indent="0" algn="ctr">
              <a:buNone/>
            </a:pPr>
            <a:r>
              <a:rPr lang="sk-SK" dirty="0" smtClean="0">
                <a:solidFill>
                  <a:schemeClr val="bg1"/>
                </a:solidFill>
                <a:latin typeface="Comic Sans MS" pitchFamily="66" charset="0"/>
              </a:rPr>
              <a:t>Prečo nám </a:t>
            </a:r>
            <a:r>
              <a:rPr lang="sk-SK" dirty="0" err="1" smtClean="0">
                <a:solidFill>
                  <a:schemeClr val="bg1"/>
                </a:solidFill>
                <a:latin typeface="Comic Sans MS" pitchFamily="66" charset="0"/>
              </a:rPr>
              <a:t>dospeláci</a:t>
            </a:r>
            <a:r>
              <a:rPr lang="sk-SK" dirty="0" smtClean="0">
                <a:solidFill>
                  <a:schemeClr val="bg1"/>
                </a:solidFill>
                <a:latin typeface="Comic Sans MS" pitchFamily="66" charset="0"/>
              </a:rPr>
              <a:t> niektoré „dobroty“ zakazujú?</a:t>
            </a:r>
          </a:p>
          <a:p>
            <a:pPr marL="64008" indent="0" algn="ctr">
              <a:buNone/>
            </a:pPr>
            <a:endParaRPr lang="sk-SK" dirty="0" smtClean="0">
              <a:solidFill>
                <a:schemeClr val="bg1"/>
              </a:solidFill>
              <a:latin typeface="Comic Sans MS" pitchFamily="66" charset="0"/>
            </a:endParaRPr>
          </a:p>
          <a:p>
            <a:pPr marL="64008" indent="0" algn="ctr">
              <a:buNone/>
            </a:pPr>
            <a:r>
              <a:rPr lang="sk-SK" dirty="0" smtClean="0">
                <a:solidFill>
                  <a:schemeClr val="bg1"/>
                </a:solidFill>
                <a:latin typeface="Comic Sans MS" pitchFamily="66" charset="0"/>
              </a:rPr>
              <a:t>Odkiaľ vedia čo môžeme a nemôžeme „maškrtiť“?</a:t>
            </a:r>
          </a:p>
          <a:p>
            <a:pPr marL="64008" indent="0">
              <a:buNone/>
            </a:pPr>
            <a:endParaRPr lang="sk-SK" dirty="0" smtClean="0">
              <a:solidFill>
                <a:schemeClr val="bg1"/>
              </a:solidFill>
              <a:latin typeface="Comic Sans MS" pitchFamily="66" charset="0"/>
            </a:endParaRPr>
          </a:p>
          <a:p>
            <a:pPr marL="64008" indent="0" algn="ctr">
              <a:buNone/>
            </a:pPr>
            <a:r>
              <a:rPr lang="sk-SK" sz="2600" dirty="0">
                <a:solidFill>
                  <a:schemeClr val="bg1"/>
                </a:solidFill>
                <a:latin typeface="Comic Sans MS" panose="030F0702030302020204" pitchFamily="66" charset="0"/>
              </a:rPr>
              <a:t>Náš vedecký tím žiakov  si porovnal dva nápoje. Jeden rodičmi povolený a druhý zakázaný.</a:t>
            </a:r>
          </a:p>
          <a:p>
            <a:pPr marL="64008" indent="0" algn="ctr">
              <a:buNone/>
            </a:pPr>
            <a:r>
              <a:rPr lang="sk-SK" sz="2600" dirty="0">
                <a:solidFill>
                  <a:schemeClr val="bg1"/>
                </a:solidFill>
                <a:latin typeface="Comic Sans MS" panose="030F0702030302020204" pitchFamily="66" charset="0"/>
              </a:rPr>
              <a:t>Prečítali sme si zloženie a náhodne sme si </a:t>
            </a:r>
            <a:r>
              <a:rPr lang="sk-SK" sz="2600" dirty="0" smtClean="0">
                <a:solidFill>
                  <a:schemeClr val="bg1"/>
                </a:solidFill>
                <a:latin typeface="Comic Sans MS" panose="030F0702030302020204" pitchFamily="66" charset="0"/>
              </a:rPr>
              <a:t>vybrali</a:t>
            </a:r>
          </a:p>
          <a:p>
            <a:pPr marL="64008" indent="0" algn="ctr">
              <a:buNone/>
            </a:pPr>
            <a:r>
              <a:rPr lang="sk-SK" sz="2600" dirty="0" smtClean="0">
                <a:solidFill>
                  <a:schemeClr val="bg1"/>
                </a:solidFill>
                <a:latin typeface="Comic Sans MS" panose="030F0702030302020204" pitchFamily="66" charset="0"/>
              </a:rPr>
              <a:t> </a:t>
            </a:r>
            <a:r>
              <a:rPr lang="sk-SK" sz="2600" dirty="0">
                <a:solidFill>
                  <a:schemeClr val="bg1"/>
                </a:solidFill>
                <a:latin typeface="Comic Sans MS" panose="030F0702030302020204" pitchFamily="66" charset="0"/>
              </a:rPr>
              <a:t>štyri zložky z každého výrobku.</a:t>
            </a:r>
          </a:p>
          <a:p>
            <a:pPr marL="64008" indent="0" algn="ctr">
              <a:buNone/>
            </a:pPr>
            <a:r>
              <a:rPr lang="sk-SK" sz="2600" dirty="0">
                <a:solidFill>
                  <a:schemeClr val="bg1"/>
                </a:solidFill>
                <a:latin typeface="Comic Sans MS" panose="030F0702030302020204" pitchFamily="66" charset="0"/>
              </a:rPr>
              <a:t>Pomocou internetu sme vyhľadali ich vlastnosti </a:t>
            </a:r>
            <a:endParaRPr lang="sk-SK" sz="2600" dirty="0" smtClean="0">
              <a:solidFill>
                <a:schemeClr val="bg1"/>
              </a:solidFill>
              <a:latin typeface="Comic Sans MS" panose="030F0702030302020204" pitchFamily="66" charset="0"/>
            </a:endParaRPr>
          </a:p>
          <a:p>
            <a:pPr marL="64008" indent="0" algn="ctr">
              <a:buNone/>
            </a:pPr>
            <a:r>
              <a:rPr lang="sk-SK" sz="2600" dirty="0" smtClean="0">
                <a:solidFill>
                  <a:schemeClr val="bg1"/>
                </a:solidFill>
                <a:latin typeface="Comic Sans MS" panose="030F0702030302020204" pitchFamily="66" charset="0"/>
              </a:rPr>
              <a:t>a </a:t>
            </a:r>
            <a:r>
              <a:rPr lang="sk-SK" sz="2600" dirty="0">
                <a:solidFill>
                  <a:schemeClr val="bg1"/>
                </a:solidFill>
                <a:latin typeface="Comic Sans MS" panose="030F0702030302020204" pitchFamily="66" charset="0"/>
              </a:rPr>
              <a:t>účinky na naše telo.</a:t>
            </a:r>
          </a:p>
          <a:p>
            <a:endParaRPr lang="sk-SK" dirty="0">
              <a:solidFill>
                <a:schemeClr val="bg1"/>
              </a:solidFill>
            </a:endParaRPr>
          </a:p>
          <a:p>
            <a:endParaRPr lang="sk-SK"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Tm="15154">
        <p14:prism isContent="1"/>
      </p:transition>
    </mc:Choice>
    <mc:Fallback>
      <p:transition spd="slow" advTm="15154">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951983">
            <a:off x="6427382" y="1102455"/>
            <a:ext cx="1466850" cy="343852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50106">
            <a:off x="575721" y="3339039"/>
            <a:ext cx="2734960" cy="273496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BlokTextu 2"/>
          <p:cNvSpPr txBox="1"/>
          <p:nvPr/>
        </p:nvSpPr>
        <p:spPr>
          <a:xfrm>
            <a:off x="179512" y="836712"/>
            <a:ext cx="6151884" cy="584775"/>
          </a:xfrm>
          <a:prstGeom prst="rect">
            <a:avLst/>
          </a:prstGeom>
          <a:noFill/>
        </p:spPr>
        <p:txBody>
          <a:bodyPr wrap="square" rtlCol="0">
            <a:spAutoFit/>
          </a:bodyPr>
          <a:lstStyle/>
          <a:p>
            <a:r>
              <a:rPr lang="sk-SK" sz="3200" b="1" dirty="0" smtClean="0">
                <a:solidFill>
                  <a:srgbClr val="002060"/>
                </a:solidFill>
                <a:latin typeface="Comic Sans MS" panose="030F0702030302020204" pitchFamily="66" charset="0"/>
              </a:rPr>
              <a:t>Prvý nápoj rodičmi povolený</a:t>
            </a:r>
            <a:endParaRPr lang="sk-SK" sz="3200" b="1" dirty="0">
              <a:solidFill>
                <a:srgbClr val="002060"/>
              </a:solidFill>
              <a:latin typeface="Comic Sans MS" panose="030F0702030302020204" pitchFamily="66" charset="0"/>
            </a:endParaRPr>
          </a:p>
        </p:txBody>
      </p:sp>
      <p:sp>
        <p:nvSpPr>
          <p:cNvPr id="6" name="BlokTextu 5"/>
          <p:cNvSpPr txBox="1"/>
          <p:nvPr/>
        </p:nvSpPr>
        <p:spPr>
          <a:xfrm>
            <a:off x="139857" y="1621389"/>
            <a:ext cx="6191539" cy="1200329"/>
          </a:xfrm>
          <a:prstGeom prst="rect">
            <a:avLst/>
          </a:prstGeom>
          <a:noFill/>
        </p:spPr>
        <p:txBody>
          <a:bodyPr wrap="square" rtlCol="0">
            <a:spAutoFit/>
          </a:bodyPr>
          <a:lstStyle/>
          <a:p>
            <a:pPr algn="ctr"/>
            <a:r>
              <a:rPr lang="sk-SK" sz="2400" dirty="0">
                <a:solidFill>
                  <a:schemeClr val="bg1"/>
                </a:solidFill>
                <a:latin typeface="Comic Sans MS" panose="030F0702030302020204" pitchFamily="66" charset="0"/>
              </a:rPr>
              <a:t>Náš vedecký tím  sa </a:t>
            </a:r>
            <a:r>
              <a:rPr lang="sk-SK" sz="2400" dirty="0" smtClean="0">
                <a:solidFill>
                  <a:schemeClr val="bg1"/>
                </a:solidFill>
                <a:latin typeface="Comic Sans MS" panose="030F0702030302020204" pitchFamily="66" charset="0"/>
              </a:rPr>
              <a:t>zameral</a:t>
            </a:r>
          </a:p>
          <a:p>
            <a:pPr algn="ctr"/>
            <a:r>
              <a:rPr lang="sk-SK" sz="2400" dirty="0" smtClean="0">
                <a:solidFill>
                  <a:schemeClr val="bg1"/>
                </a:solidFill>
                <a:latin typeface="Comic Sans MS" panose="030F0702030302020204" pitchFamily="66" charset="0"/>
              </a:rPr>
              <a:t> </a:t>
            </a:r>
            <a:r>
              <a:rPr lang="sk-SK" sz="2400" dirty="0">
                <a:solidFill>
                  <a:schemeClr val="bg1"/>
                </a:solidFill>
                <a:latin typeface="Comic Sans MS" panose="030F0702030302020204" pitchFamily="66" charset="0"/>
              </a:rPr>
              <a:t>na </a:t>
            </a:r>
            <a:r>
              <a:rPr lang="sk-SK" sz="2400" dirty="0" smtClean="0">
                <a:solidFill>
                  <a:schemeClr val="bg1"/>
                </a:solidFill>
                <a:latin typeface="Comic Sans MS" panose="030F0702030302020204" pitchFamily="66" charset="0"/>
              </a:rPr>
              <a:t>porovnanie pozitívnych účinkov </a:t>
            </a:r>
          </a:p>
          <a:p>
            <a:pPr algn="ctr"/>
            <a:r>
              <a:rPr lang="sk-SK" sz="2400" dirty="0">
                <a:solidFill>
                  <a:schemeClr val="bg1"/>
                </a:solidFill>
                <a:latin typeface="Comic Sans MS" panose="030F0702030302020204" pitchFamily="66" charset="0"/>
              </a:rPr>
              <a:t>a</a:t>
            </a:r>
            <a:r>
              <a:rPr lang="sk-SK" sz="2400" dirty="0" smtClean="0">
                <a:solidFill>
                  <a:schemeClr val="bg1"/>
                </a:solidFill>
                <a:latin typeface="Comic Sans MS" panose="030F0702030302020204" pitchFamily="66" charset="0"/>
              </a:rPr>
              <a:t> negatívnych účinkov na náš organizmus.</a:t>
            </a:r>
            <a:endParaRPr lang="sk-SK" sz="2000" dirty="0">
              <a:solidFill>
                <a:schemeClr val="bg1"/>
              </a:solidFill>
              <a:latin typeface="Comic Sans MS" panose="030F0702030302020204" pitchFamily="66" charset="0"/>
            </a:endParaRPr>
          </a:p>
        </p:txBody>
      </p:sp>
      <p:sp>
        <p:nvSpPr>
          <p:cNvPr id="7" name="BlokTextu 6"/>
          <p:cNvSpPr txBox="1"/>
          <p:nvPr/>
        </p:nvSpPr>
        <p:spPr>
          <a:xfrm>
            <a:off x="3609206" y="4365104"/>
            <a:ext cx="5637853" cy="1938992"/>
          </a:xfrm>
          <a:prstGeom prst="rect">
            <a:avLst/>
          </a:prstGeom>
          <a:noFill/>
        </p:spPr>
        <p:txBody>
          <a:bodyPr wrap="square" rtlCol="0">
            <a:spAutoFit/>
          </a:bodyPr>
          <a:lstStyle/>
          <a:p>
            <a:r>
              <a:rPr lang="sk-SK" sz="2400" b="1" dirty="0" smtClean="0">
                <a:solidFill>
                  <a:srgbClr val="002060"/>
                </a:solidFill>
                <a:latin typeface="Comic Sans MS" panose="030F0702030302020204" pitchFamily="66" charset="0"/>
              </a:rPr>
              <a:t>Výskumníčky:</a:t>
            </a:r>
            <a:r>
              <a:rPr lang="sk-SK" sz="2400" dirty="0" smtClean="0">
                <a:solidFill>
                  <a:schemeClr val="bg1"/>
                </a:solidFill>
                <a:latin typeface="Comic Sans MS" panose="030F0702030302020204" pitchFamily="66" charset="0"/>
              </a:rPr>
              <a:t> </a:t>
            </a:r>
          </a:p>
          <a:p>
            <a:endParaRPr lang="sk-SK" sz="2400" dirty="0" smtClean="0">
              <a:solidFill>
                <a:schemeClr val="bg1"/>
              </a:solidFill>
              <a:latin typeface="Comic Sans MS" panose="030F0702030302020204" pitchFamily="66" charset="0"/>
            </a:endParaRPr>
          </a:p>
          <a:p>
            <a:r>
              <a:rPr lang="sk-SK" sz="2400" dirty="0" smtClean="0">
                <a:solidFill>
                  <a:schemeClr val="bg1"/>
                </a:solidFill>
                <a:latin typeface="Comic Sans MS" panose="030F0702030302020204" pitchFamily="66" charset="0"/>
              </a:rPr>
              <a:t> </a:t>
            </a:r>
            <a:r>
              <a:rPr lang="sk-SK" sz="2400" dirty="0" smtClean="0">
                <a:solidFill>
                  <a:srgbClr val="FF0000"/>
                </a:solidFill>
                <a:latin typeface="Comic Sans MS" panose="030F0702030302020204" pitchFamily="66" charset="0"/>
              </a:rPr>
              <a:t>Evka, Nika, Betka  a Kvetka          </a:t>
            </a:r>
          </a:p>
          <a:p>
            <a:r>
              <a:rPr lang="sk-SK" sz="2400" dirty="0">
                <a:solidFill>
                  <a:schemeClr val="bg1"/>
                </a:solidFill>
                <a:latin typeface="Comic Sans MS" panose="030F0702030302020204" pitchFamily="66" charset="0"/>
              </a:rPr>
              <a:t> </a:t>
            </a:r>
            <a:r>
              <a:rPr lang="sk-SK" sz="2400" dirty="0" smtClean="0">
                <a:solidFill>
                  <a:schemeClr val="bg1"/>
                </a:solidFill>
                <a:latin typeface="Comic Sans MS" panose="030F0702030302020204" pitchFamily="66" charset="0"/>
              </a:rPr>
              <a:t>                                        </a:t>
            </a:r>
          </a:p>
          <a:p>
            <a:r>
              <a:rPr lang="sk-SK" sz="2400" dirty="0">
                <a:solidFill>
                  <a:schemeClr val="bg1"/>
                </a:solidFill>
                <a:latin typeface="Comic Sans MS" panose="030F0702030302020204" pitchFamily="66" charset="0"/>
              </a:rPr>
              <a:t> </a:t>
            </a:r>
            <a:r>
              <a:rPr lang="sk-SK" sz="2400" dirty="0" smtClean="0">
                <a:solidFill>
                  <a:schemeClr val="bg1"/>
                </a:solidFill>
                <a:latin typeface="Comic Sans MS" panose="030F0702030302020204" pitchFamily="66" charset="0"/>
              </a:rPr>
              <a:t>                                      7.ročník</a:t>
            </a:r>
            <a:endParaRPr lang="sk-SK" sz="24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3413545352"/>
      </p:ext>
    </p:extLst>
  </p:cSld>
  <p:clrMapOvr>
    <a:masterClrMapping/>
  </p:clrMapOvr>
  <mc:AlternateContent xmlns:mc="http://schemas.openxmlformats.org/markup-compatibility/2006">
    <mc:Choice xmlns:p14="http://schemas.microsoft.com/office/powerpoint/2010/main" Requires="p14">
      <p:transition spd="slow" p14:dur="2000" advTm="10205">
        <p14:prism isContent="1"/>
      </p:transition>
    </mc:Choice>
    <mc:Fallback>
      <p:transition spd="slow" advTm="10205">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28596" y="0"/>
            <a:ext cx="8229600" cy="1899074"/>
          </a:xfrm>
        </p:spPr>
        <p:txBody>
          <a:bodyPr/>
          <a:lstStyle/>
          <a:p>
            <a:r>
              <a:rPr lang="sk-SK" sz="4000" b="1" dirty="0" err="1" smtClean="0">
                <a:solidFill>
                  <a:schemeClr val="bg1"/>
                </a:solidFill>
                <a:latin typeface="Comic Sans MS" pitchFamily="66" charset="0"/>
              </a:rPr>
              <a:t>Nutridrink</a:t>
            </a:r>
            <a:r>
              <a:rPr lang="sk-SK" dirty="0" smtClean="0">
                <a:solidFill>
                  <a:schemeClr val="bg1"/>
                </a:solidFill>
              </a:rPr>
              <a:t/>
            </a:r>
            <a:br>
              <a:rPr lang="sk-SK" dirty="0" smtClean="0">
                <a:solidFill>
                  <a:schemeClr val="bg1"/>
                </a:solidFill>
              </a:rPr>
            </a:br>
            <a:endParaRPr lang="sk-SK" dirty="0">
              <a:solidFill>
                <a:schemeClr val="bg1"/>
              </a:solidFill>
            </a:endParaRPr>
          </a:p>
        </p:txBody>
      </p:sp>
      <p:graphicFrame>
        <p:nvGraphicFramePr>
          <p:cNvPr id="5" name="Tabuľka 4"/>
          <p:cNvGraphicFramePr>
            <a:graphicFrameLocks noGrp="1"/>
          </p:cNvGraphicFramePr>
          <p:nvPr>
            <p:extLst>
              <p:ext uri="{D42A27DB-BD31-4B8C-83A1-F6EECF244321}">
                <p14:modId xmlns:p14="http://schemas.microsoft.com/office/powerpoint/2010/main" val="1688392111"/>
              </p:ext>
            </p:extLst>
          </p:nvPr>
        </p:nvGraphicFramePr>
        <p:xfrm>
          <a:off x="971600" y="1124744"/>
          <a:ext cx="7358114" cy="4357718"/>
        </p:xfrm>
        <a:graphic>
          <a:graphicData uri="http://schemas.openxmlformats.org/drawingml/2006/table">
            <a:tbl>
              <a:tblPr/>
              <a:tblGrid>
                <a:gridCol w="2400530"/>
                <a:gridCol w="2478792"/>
                <a:gridCol w="2478792"/>
              </a:tblGrid>
              <a:tr h="523381">
                <a:tc>
                  <a:txBody>
                    <a:bodyPr/>
                    <a:lstStyle/>
                    <a:p>
                      <a:pPr>
                        <a:lnSpc>
                          <a:spcPct val="115000"/>
                        </a:lnSpc>
                        <a:spcAft>
                          <a:spcPts val="0"/>
                        </a:spcAft>
                      </a:pPr>
                      <a:r>
                        <a:rPr lang="sk-SK" sz="2000" b="1" dirty="0">
                          <a:solidFill>
                            <a:schemeClr val="bg1"/>
                          </a:solidFill>
                          <a:latin typeface="Comic Sans MS"/>
                          <a:ea typeface="Calibri"/>
                          <a:cs typeface="Times New Roman"/>
                        </a:rPr>
                        <a:t>Vybrané zložky</a:t>
                      </a:r>
                      <a:endParaRPr lang="sk-SK" sz="2000"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2000" b="1" dirty="0">
                          <a:solidFill>
                            <a:schemeClr val="bg1"/>
                          </a:solidFill>
                          <a:latin typeface="Comic Sans MS"/>
                          <a:ea typeface="Calibri"/>
                          <a:cs typeface="Times New Roman"/>
                        </a:rPr>
                        <a:t>Pozitívne účinky</a:t>
                      </a:r>
                      <a:endParaRPr lang="sk-SK" sz="2000"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2000" b="1" dirty="0">
                          <a:solidFill>
                            <a:schemeClr val="bg1"/>
                          </a:solidFill>
                          <a:latin typeface="Comic Sans MS"/>
                          <a:ea typeface="Calibri"/>
                          <a:cs typeface="Times New Roman"/>
                        </a:rPr>
                        <a:t>Negatívne účinky</a:t>
                      </a:r>
                      <a:endParaRPr lang="sk-SK" sz="2000"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8719">
                <a:tc>
                  <a:txBody>
                    <a:bodyPr/>
                    <a:lstStyle/>
                    <a:p>
                      <a:pPr>
                        <a:lnSpc>
                          <a:spcPct val="115000"/>
                        </a:lnSpc>
                        <a:spcAft>
                          <a:spcPts val="0"/>
                        </a:spcAft>
                      </a:pPr>
                      <a:r>
                        <a:rPr lang="sk-SK" sz="2000" b="1" dirty="0" err="1">
                          <a:solidFill>
                            <a:schemeClr val="bg1"/>
                          </a:solidFill>
                          <a:latin typeface="Comic Sans MS"/>
                          <a:ea typeface="Calibri"/>
                          <a:cs typeface="Times New Roman"/>
                        </a:rPr>
                        <a:t>Maltodextrin</a:t>
                      </a:r>
                      <a:endParaRPr lang="sk-SK"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dirty="0">
                          <a:solidFill>
                            <a:schemeClr val="bg1"/>
                          </a:solidFill>
                          <a:latin typeface="Comic Sans MS"/>
                          <a:ea typeface="Calibri"/>
                          <a:cs typeface="Times New Roman"/>
                        </a:rPr>
                        <a:t>stabilizuje cukor v krvi</a:t>
                      </a:r>
                      <a:endParaRPr lang="sk-SK" sz="16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dirty="0">
                          <a:solidFill>
                            <a:schemeClr val="bg1"/>
                          </a:solidFill>
                          <a:latin typeface="Comic Sans MS"/>
                          <a:ea typeface="Calibri"/>
                          <a:cs typeface="Times New Roman"/>
                        </a:rPr>
                        <a:t>nezistené</a:t>
                      </a:r>
                      <a:endParaRPr lang="sk-SK" sz="16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46760">
                <a:tc>
                  <a:txBody>
                    <a:bodyPr/>
                    <a:lstStyle/>
                    <a:p>
                      <a:pPr>
                        <a:lnSpc>
                          <a:spcPct val="115000"/>
                        </a:lnSpc>
                        <a:spcAft>
                          <a:spcPts val="0"/>
                        </a:spcAft>
                      </a:pPr>
                      <a:r>
                        <a:rPr lang="sk-SK" sz="2000" b="1" dirty="0">
                          <a:solidFill>
                            <a:schemeClr val="bg1"/>
                          </a:solidFill>
                          <a:latin typeface="Comic Sans MS"/>
                          <a:ea typeface="Calibri"/>
                          <a:cs typeface="Times New Roman"/>
                        </a:rPr>
                        <a:t>Sójový lecitín</a:t>
                      </a:r>
                      <a:endParaRPr lang="sk-SK"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dirty="0">
                          <a:solidFill>
                            <a:schemeClr val="bg1"/>
                          </a:solidFill>
                          <a:latin typeface="Comic Sans MS"/>
                          <a:ea typeface="Calibri"/>
                          <a:cs typeface="Times New Roman"/>
                        </a:rPr>
                        <a:t>znižuje cholesterol, ochraňuje srdce a pečeň</a:t>
                      </a:r>
                      <a:endParaRPr lang="sk-SK" sz="16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dirty="0">
                          <a:solidFill>
                            <a:schemeClr val="bg1"/>
                          </a:solidFill>
                          <a:latin typeface="Comic Sans MS"/>
                          <a:ea typeface="Calibri"/>
                          <a:cs typeface="Times New Roman"/>
                        </a:rPr>
                        <a:t>nezistené</a:t>
                      </a:r>
                      <a:endParaRPr lang="sk-SK" sz="16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70139">
                <a:tc>
                  <a:txBody>
                    <a:bodyPr/>
                    <a:lstStyle/>
                    <a:p>
                      <a:pPr>
                        <a:lnSpc>
                          <a:spcPct val="115000"/>
                        </a:lnSpc>
                        <a:spcAft>
                          <a:spcPts val="0"/>
                        </a:spcAft>
                      </a:pPr>
                      <a:r>
                        <a:rPr lang="sk-SK" sz="2000" b="1" dirty="0" err="1">
                          <a:solidFill>
                            <a:schemeClr val="bg1"/>
                          </a:solidFill>
                          <a:latin typeface="Comic Sans MS"/>
                          <a:ea typeface="Calibri"/>
                          <a:cs typeface="Times New Roman"/>
                        </a:rPr>
                        <a:t>Riboflavín</a:t>
                      </a:r>
                      <a:endParaRPr lang="sk-SK"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dirty="0">
                          <a:solidFill>
                            <a:schemeClr val="bg1"/>
                          </a:solidFill>
                          <a:latin typeface="Comic Sans MS"/>
                          <a:ea typeface="Calibri"/>
                          <a:cs typeface="Times New Roman"/>
                        </a:rPr>
                        <a:t>nevyhnutný pre bunkový metabolizmus a tvorbu červených krviniek</a:t>
                      </a:r>
                      <a:endParaRPr lang="sk-SK" sz="16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dirty="0">
                          <a:solidFill>
                            <a:schemeClr val="bg1"/>
                          </a:solidFill>
                          <a:latin typeface="Comic Sans MS"/>
                          <a:ea typeface="Calibri"/>
                          <a:cs typeface="Times New Roman"/>
                        </a:rPr>
                        <a:t>nezistené</a:t>
                      </a:r>
                      <a:endParaRPr lang="sk-SK" sz="16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8719">
                <a:tc>
                  <a:txBody>
                    <a:bodyPr/>
                    <a:lstStyle/>
                    <a:p>
                      <a:pPr>
                        <a:lnSpc>
                          <a:spcPct val="115000"/>
                        </a:lnSpc>
                        <a:spcAft>
                          <a:spcPts val="0"/>
                        </a:spcAft>
                      </a:pPr>
                      <a:r>
                        <a:rPr lang="sk-SK" sz="2000" b="1" dirty="0">
                          <a:solidFill>
                            <a:schemeClr val="bg1"/>
                          </a:solidFill>
                          <a:latin typeface="Comic Sans MS"/>
                          <a:ea typeface="Calibri"/>
                          <a:cs typeface="Times New Roman"/>
                        </a:rPr>
                        <a:t>Arabská guma</a:t>
                      </a:r>
                      <a:endParaRPr lang="sk-SK"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dirty="0">
                          <a:solidFill>
                            <a:schemeClr val="bg1"/>
                          </a:solidFill>
                          <a:latin typeface="Comic Sans MS"/>
                          <a:ea typeface="Calibri"/>
                          <a:cs typeface="Times New Roman"/>
                        </a:rPr>
                        <a:t>nezistené</a:t>
                      </a:r>
                      <a:endParaRPr lang="sk-SK" sz="16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dirty="0">
                          <a:solidFill>
                            <a:schemeClr val="bg1"/>
                          </a:solidFill>
                          <a:latin typeface="Comic Sans MS"/>
                          <a:ea typeface="Calibri"/>
                          <a:cs typeface="Times New Roman"/>
                        </a:rPr>
                        <a:t>pravdepodobný </a:t>
                      </a:r>
                      <a:r>
                        <a:rPr lang="sk-SK" sz="1600" dirty="0" err="1">
                          <a:solidFill>
                            <a:schemeClr val="bg1"/>
                          </a:solidFill>
                          <a:latin typeface="Comic Sans MS"/>
                          <a:ea typeface="Calibri"/>
                          <a:cs typeface="Times New Roman"/>
                        </a:rPr>
                        <a:t>alergén</a:t>
                      </a:r>
                      <a:endParaRPr lang="sk-SK" sz="16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BlokTextu 2"/>
          <p:cNvSpPr txBox="1"/>
          <p:nvPr/>
        </p:nvSpPr>
        <p:spPr>
          <a:xfrm>
            <a:off x="1043608" y="5805264"/>
            <a:ext cx="7272808" cy="646331"/>
          </a:xfrm>
          <a:prstGeom prst="rect">
            <a:avLst/>
          </a:prstGeom>
          <a:noFill/>
        </p:spPr>
        <p:txBody>
          <a:bodyPr wrap="square" rtlCol="0">
            <a:spAutoFit/>
          </a:bodyPr>
          <a:lstStyle/>
          <a:p>
            <a:pPr algn="ctr"/>
            <a:r>
              <a:rPr lang="sk-SK" b="1" dirty="0" smtClean="0">
                <a:solidFill>
                  <a:srgbClr val="FF0000"/>
                </a:solidFill>
                <a:latin typeface="Comic Sans MS" panose="030F0702030302020204" pitchFamily="66" charset="0"/>
              </a:rPr>
              <a:t>Zistené výsledky: </a:t>
            </a:r>
            <a:r>
              <a:rPr lang="sk-SK" b="1" dirty="0">
                <a:solidFill>
                  <a:schemeClr val="bg1"/>
                </a:solidFill>
                <a:latin typeface="Comic Sans MS" panose="030F0702030302020204" pitchFamily="66" charset="0"/>
              </a:rPr>
              <a:t>Väčšina zložiek dovoleného nápoja má </a:t>
            </a:r>
            <a:endParaRPr lang="sk-SK" b="1" dirty="0" smtClean="0">
              <a:solidFill>
                <a:schemeClr val="bg1"/>
              </a:solidFill>
              <a:latin typeface="Comic Sans MS" panose="030F0702030302020204" pitchFamily="66" charset="0"/>
            </a:endParaRPr>
          </a:p>
          <a:p>
            <a:pPr algn="ctr"/>
            <a:r>
              <a:rPr lang="sk-SK" b="1" dirty="0" smtClean="0">
                <a:solidFill>
                  <a:schemeClr val="bg1"/>
                </a:solidFill>
                <a:latin typeface="Comic Sans MS" panose="030F0702030302020204" pitchFamily="66" charset="0"/>
              </a:rPr>
              <a:t>na </a:t>
            </a:r>
            <a:r>
              <a:rPr lang="sk-SK" b="1" dirty="0">
                <a:solidFill>
                  <a:schemeClr val="bg1"/>
                </a:solidFill>
                <a:latin typeface="Comic Sans MS" panose="030F0702030302020204" pitchFamily="66" charset="0"/>
              </a:rPr>
              <a:t>naše telo pozitívny vplyv.</a:t>
            </a:r>
          </a:p>
        </p:txBody>
      </p:sp>
    </p:spTree>
  </p:cSld>
  <p:clrMapOvr>
    <a:masterClrMapping/>
  </p:clrMapOvr>
  <mc:AlternateContent xmlns:mc="http://schemas.openxmlformats.org/markup-compatibility/2006">
    <mc:Choice xmlns:p14="http://schemas.microsoft.com/office/powerpoint/2010/main" Requires="p14">
      <p:transition spd="slow" p14:dur="2000" advTm="11086">
        <p14:prism isContent="1"/>
      </p:transition>
    </mc:Choice>
    <mc:Fallback>
      <p:transition spd="slow" advTm="11086">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p:cNvSpPr txBox="1"/>
          <p:nvPr/>
        </p:nvSpPr>
        <p:spPr>
          <a:xfrm>
            <a:off x="904109" y="983254"/>
            <a:ext cx="6984776" cy="5324535"/>
          </a:xfrm>
          <a:prstGeom prst="rect">
            <a:avLst/>
          </a:prstGeom>
          <a:noFill/>
        </p:spPr>
        <p:txBody>
          <a:bodyPr wrap="square" rtlCol="0">
            <a:spAutoFit/>
          </a:bodyPr>
          <a:lstStyle/>
          <a:p>
            <a:pPr algn="just"/>
            <a:endParaRPr lang="sk-SK" sz="2000" b="1" dirty="0" smtClean="0">
              <a:solidFill>
                <a:srgbClr val="002060"/>
              </a:solidFill>
              <a:latin typeface="Comic Sans MS" panose="030F0702030302020204" pitchFamily="66" charset="0"/>
            </a:endParaRPr>
          </a:p>
          <a:p>
            <a:pPr algn="just"/>
            <a:endParaRPr lang="sk-SK" sz="2000" b="1" dirty="0">
              <a:solidFill>
                <a:srgbClr val="002060"/>
              </a:solidFill>
              <a:latin typeface="Comic Sans MS" panose="030F0702030302020204" pitchFamily="66" charset="0"/>
            </a:endParaRPr>
          </a:p>
          <a:p>
            <a:pPr algn="just"/>
            <a:endParaRPr lang="sk-SK" sz="2000" b="1" dirty="0" smtClean="0">
              <a:solidFill>
                <a:srgbClr val="002060"/>
              </a:solidFill>
              <a:latin typeface="Comic Sans MS" panose="030F0702030302020204" pitchFamily="66" charset="0"/>
            </a:endParaRPr>
          </a:p>
          <a:p>
            <a:pPr algn="just"/>
            <a:r>
              <a:rPr lang="sk-SK" sz="2000" b="1" dirty="0" err="1" smtClean="0">
                <a:solidFill>
                  <a:srgbClr val="002060"/>
                </a:solidFill>
                <a:latin typeface="Comic Sans MS" panose="030F0702030302020204" pitchFamily="66" charset="0"/>
              </a:rPr>
              <a:t>Nutridrink</a:t>
            </a:r>
            <a:r>
              <a:rPr lang="sk-SK" sz="2000" b="1" dirty="0" smtClean="0">
                <a:solidFill>
                  <a:srgbClr val="002060"/>
                </a:solidFill>
                <a:latin typeface="Comic Sans MS" panose="030F0702030302020204" pitchFamily="66" charset="0"/>
              </a:rPr>
              <a:t> </a:t>
            </a:r>
            <a:r>
              <a:rPr lang="sk-SK" sz="2000" b="1" dirty="0">
                <a:solidFill>
                  <a:srgbClr val="002060"/>
                </a:solidFill>
                <a:latin typeface="Comic Sans MS" panose="030F0702030302020204" pitchFamily="66" charset="0"/>
              </a:rPr>
              <a:t>je kompletná tekutá výživa pre pacientov trpiacich nedostatočným príjmom energie a živín, alebo nechutenstvom z rôznych príčin. Univerzálna tekutá výživa - nutrične kompletná, možno použiť ako doplnenie alebo úplnú náhradu stravy, obsahuje všetky živiny v optimálnom pomere. Obsah laktózy menej ako 25 mg/100 ml, neobsahuje lepok</a:t>
            </a:r>
            <a:r>
              <a:rPr lang="sk-SK" sz="2000" b="1" dirty="0" smtClean="0">
                <a:solidFill>
                  <a:srgbClr val="002060"/>
                </a:solidFill>
                <a:latin typeface="Comic Sans MS" panose="030F0702030302020204" pitchFamily="66" charset="0"/>
              </a:rPr>
              <a:t>.</a:t>
            </a:r>
          </a:p>
          <a:p>
            <a:pPr algn="just"/>
            <a:endParaRPr lang="sk-SK" sz="2000" b="1" dirty="0">
              <a:solidFill>
                <a:srgbClr val="002060"/>
              </a:solidFill>
              <a:latin typeface="Comic Sans MS" panose="030F0702030302020204" pitchFamily="66" charset="0"/>
            </a:endParaRPr>
          </a:p>
          <a:p>
            <a:pPr algn="just"/>
            <a:r>
              <a:rPr lang="sk-SK" sz="2000" b="1" dirty="0" err="1">
                <a:solidFill>
                  <a:srgbClr val="002060"/>
                </a:solidFill>
                <a:latin typeface="Comic Sans MS" panose="030F0702030302020204" pitchFamily="66" charset="0"/>
              </a:rPr>
              <a:t>Nutridrink</a:t>
            </a:r>
            <a:r>
              <a:rPr lang="sk-SK" sz="2000" b="1" dirty="0">
                <a:solidFill>
                  <a:srgbClr val="002060"/>
                </a:solidFill>
                <a:latin typeface="Comic Sans MS" panose="030F0702030302020204" pitchFamily="66" charset="0"/>
              </a:rPr>
              <a:t> je zvlášť vhodný pre pacientov ktorí z rôznych príčin trpia nedostatočnou výživou (napr. seniori), s poruchami prehĺtania alebo postihnutím ústnej dutiny, trpiacich nechutenstvom, s nádorovým ochorením, pred a po operácii (obdobie rekonvalescencie), s ochorením tráviaceho traktu.</a:t>
            </a:r>
          </a:p>
        </p:txBody>
      </p:sp>
      <p:sp>
        <p:nvSpPr>
          <p:cNvPr id="3" name="BlokTextu 2"/>
          <p:cNvSpPr txBox="1"/>
          <p:nvPr/>
        </p:nvSpPr>
        <p:spPr>
          <a:xfrm>
            <a:off x="904110" y="620688"/>
            <a:ext cx="7412306" cy="1077218"/>
          </a:xfrm>
          <a:prstGeom prst="rect">
            <a:avLst/>
          </a:prstGeom>
          <a:noFill/>
        </p:spPr>
        <p:txBody>
          <a:bodyPr wrap="square" rtlCol="0">
            <a:spAutoFit/>
          </a:bodyPr>
          <a:lstStyle/>
          <a:p>
            <a:pPr algn="ctr"/>
            <a:r>
              <a:rPr lang="sk-SK" sz="3200" b="1" dirty="0" smtClean="0">
                <a:solidFill>
                  <a:srgbClr val="FF0000"/>
                </a:solidFill>
                <a:latin typeface="Comic Sans MS" panose="030F0702030302020204" pitchFamily="66" charset="0"/>
              </a:rPr>
              <a:t>Čo je </a:t>
            </a:r>
            <a:r>
              <a:rPr lang="sk-SK" sz="3200" b="1" dirty="0" err="1" smtClean="0">
                <a:solidFill>
                  <a:srgbClr val="FF0000"/>
                </a:solidFill>
                <a:latin typeface="Comic Sans MS" panose="030F0702030302020204" pitchFamily="66" charset="0"/>
              </a:rPr>
              <a:t>Nutridrink</a:t>
            </a:r>
            <a:r>
              <a:rPr lang="sk-SK" sz="3200" b="1" dirty="0" smtClean="0">
                <a:solidFill>
                  <a:srgbClr val="FF0000"/>
                </a:solidFill>
                <a:latin typeface="Comic Sans MS" panose="030F0702030302020204" pitchFamily="66" charset="0"/>
              </a:rPr>
              <a:t>, čo o ňom vieme alebo aj nevieme ? </a:t>
            </a:r>
            <a:endParaRPr lang="sk-SK" sz="3200" b="1"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614211113"/>
      </p:ext>
    </p:extLst>
  </p:cSld>
  <p:clrMapOvr>
    <a:masterClrMapping/>
  </p:clrMapOvr>
  <mc:AlternateContent xmlns:mc="http://schemas.openxmlformats.org/markup-compatibility/2006">
    <mc:Choice xmlns:p14="http://schemas.microsoft.com/office/powerpoint/2010/main" Requires="p14">
      <p:transition spd="slow" p14:dur="2000" advTm="20226">
        <p14:prism isContent="1"/>
      </p:transition>
    </mc:Choice>
    <mc:Fallback>
      <p:transition spd="slow" advTm="20226">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p:cNvSpPr txBox="1"/>
          <p:nvPr/>
        </p:nvSpPr>
        <p:spPr>
          <a:xfrm>
            <a:off x="899592" y="1196752"/>
            <a:ext cx="7128792" cy="523220"/>
          </a:xfrm>
          <a:prstGeom prst="rect">
            <a:avLst/>
          </a:prstGeom>
          <a:noFill/>
        </p:spPr>
        <p:txBody>
          <a:bodyPr wrap="square" rtlCol="0">
            <a:spAutoFit/>
          </a:bodyPr>
          <a:lstStyle/>
          <a:p>
            <a:r>
              <a:rPr lang="sk-SK" sz="2800" b="1" dirty="0" smtClean="0">
                <a:solidFill>
                  <a:srgbClr val="FF0000"/>
                </a:solidFill>
                <a:latin typeface="Comic Sans MS" panose="030F0702030302020204" pitchFamily="66" charset="0"/>
              </a:rPr>
              <a:t>Druhý nápoj rodičmi (ne)povolený</a:t>
            </a:r>
            <a:endParaRPr lang="sk-SK" sz="2800" b="1" dirty="0">
              <a:solidFill>
                <a:srgbClr val="FF0000"/>
              </a:solidFill>
              <a:latin typeface="Comic Sans MS" panose="030F0702030302020204" pitchFamily="66" charset="0"/>
            </a:endParaRPr>
          </a:p>
        </p:txBody>
      </p:sp>
      <p:sp>
        <p:nvSpPr>
          <p:cNvPr id="3" name="BlokTextu 2"/>
          <p:cNvSpPr txBox="1"/>
          <p:nvPr/>
        </p:nvSpPr>
        <p:spPr>
          <a:xfrm>
            <a:off x="1043608" y="1844824"/>
            <a:ext cx="5904656" cy="1200329"/>
          </a:xfrm>
          <a:prstGeom prst="rect">
            <a:avLst/>
          </a:prstGeom>
          <a:noFill/>
        </p:spPr>
        <p:txBody>
          <a:bodyPr wrap="square" rtlCol="0">
            <a:spAutoFit/>
          </a:bodyPr>
          <a:lstStyle/>
          <a:p>
            <a:pPr algn="ctr"/>
            <a:r>
              <a:rPr lang="sk-SK" sz="2400" dirty="0">
                <a:solidFill>
                  <a:schemeClr val="bg1"/>
                </a:solidFill>
                <a:latin typeface="Comic Sans MS" panose="030F0702030302020204" pitchFamily="66" charset="0"/>
              </a:rPr>
              <a:t>Náš vedecký tím  sa zameral</a:t>
            </a:r>
          </a:p>
          <a:p>
            <a:pPr algn="ctr"/>
            <a:r>
              <a:rPr lang="sk-SK" sz="2400" dirty="0">
                <a:solidFill>
                  <a:schemeClr val="bg1"/>
                </a:solidFill>
                <a:latin typeface="Comic Sans MS" panose="030F0702030302020204" pitchFamily="66" charset="0"/>
              </a:rPr>
              <a:t> na porovnanie pozitívnych účinkov </a:t>
            </a:r>
            <a:r>
              <a:rPr lang="sk-SK" sz="2400" dirty="0" smtClean="0">
                <a:solidFill>
                  <a:schemeClr val="bg1"/>
                </a:solidFill>
                <a:latin typeface="Comic Sans MS" panose="030F0702030302020204" pitchFamily="66" charset="0"/>
              </a:rPr>
              <a:t>a </a:t>
            </a:r>
            <a:r>
              <a:rPr lang="sk-SK" sz="2400" dirty="0">
                <a:solidFill>
                  <a:schemeClr val="bg1"/>
                </a:solidFill>
                <a:latin typeface="Comic Sans MS" panose="030F0702030302020204" pitchFamily="66" charset="0"/>
              </a:rPr>
              <a:t>negatívnych účinkov na náš organizmus.</a:t>
            </a:r>
          </a:p>
        </p:txBody>
      </p:sp>
      <p:sp>
        <p:nvSpPr>
          <p:cNvPr id="4" name="BlokTextu 3"/>
          <p:cNvSpPr txBox="1"/>
          <p:nvPr/>
        </p:nvSpPr>
        <p:spPr>
          <a:xfrm>
            <a:off x="467544" y="3140968"/>
            <a:ext cx="4680520" cy="2246769"/>
          </a:xfrm>
          <a:prstGeom prst="rect">
            <a:avLst/>
          </a:prstGeom>
          <a:noFill/>
        </p:spPr>
        <p:txBody>
          <a:bodyPr wrap="square" rtlCol="0">
            <a:spAutoFit/>
          </a:bodyPr>
          <a:lstStyle/>
          <a:p>
            <a:endParaRPr lang="sk-SK" sz="2000" b="1" dirty="0" smtClean="0">
              <a:solidFill>
                <a:srgbClr val="002060"/>
              </a:solidFill>
              <a:latin typeface="Comic Sans MS" panose="030F0702030302020204" pitchFamily="66" charset="0"/>
            </a:endParaRPr>
          </a:p>
          <a:p>
            <a:r>
              <a:rPr lang="sk-SK" sz="2000" b="1" dirty="0" smtClean="0">
                <a:solidFill>
                  <a:srgbClr val="002060"/>
                </a:solidFill>
                <a:latin typeface="Comic Sans MS" panose="030F0702030302020204" pitchFamily="66" charset="0"/>
              </a:rPr>
              <a:t>Výskumníčky</a:t>
            </a:r>
            <a:r>
              <a:rPr lang="sk-SK" sz="2000" b="1" dirty="0">
                <a:solidFill>
                  <a:srgbClr val="002060"/>
                </a:solidFill>
                <a:latin typeface="Comic Sans MS" panose="030F0702030302020204" pitchFamily="66" charset="0"/>
              </a:rPr>
              <a:t>: </a:t>
            </a:r>
          </a:p>
          <a:p>
            <a:endParaRPr lang="sk-SK" sz="2000" dirty="0">
              <a:solidFill>
                <a:schemeClr val="bg1"/>
              </a:solidFill>
              <a:latin typeface="Comic Sans MS" panose="030F0702030302020204" pitchFamily="66" charset="0"/>
            </a:endParaRPr>
          </a:p>
          <a:p>
            <a:r>
              <a:rPr lang="sk-SK" sz="2000" dirty="0">
                <a:solidFill>
                  <a:schemeClr val="bg1"/>
                </a:solidFill>
                <a:latin typeface="Comic Sans MS" panose="030F0702030302020204" pitchFamily="66" charset="0"/>
              </a:rPr>
              <a:t> </a:t>
            </a:r>
            <a:r>
              <a:rPr lang="sk-SK" sz="2000" dirty="0">
                <a:solidFill>
                  <a:srgbClr val="FF0000"/>
                </a:solidFill>
                <a:latin typeface="Comic Sans MS" panose="030F0702030302020204" pitchFamily="66" charset="0"/>
              </a:rPr>
              <a:t>Evka, Nika, Betka  a Kvetka          </a:t>
            </a:r>
          </a:p>
          <a:p>
            <a:r>
              <a:rPr lang="sk-SK" sz="2000" dirty="0">
                <a:solidFill>
                  <a:schemeClr val="bg1"/>
                </a:solidFill>
                <a:latin typeface="Comic Sans MS" panose="030F0702030302020204" pitchFamily="66" charset="0"/>
              </a:rPr>
              <a:t>                                         </a:t>
            </a:r>
          </a:p>
          <a:p>
            <a:r>
              <a:rPr lang="sk-SK" sz="2000" dirty="0">
                <a:solidFill>
                  <a:schemeClr val="bg1"/>
                </a:solidFill>
                <a:latin typeface="Comic Sans MS" panose="030F0702030302020204" pitchFamily="66" charset="0"/>
              </a:rPr>
              <a:t>                                       </a:t>
            </a:r>
            <a:endParaRPr lang="sk-SK" sz="2000" dirty="0" smtClean="0">
              <a:solidFill>
                <a:schemeClr val="bg1"/>
              </a:solidFill>
              <a:latin typeface="Comic Sans MS" panose="030F0702030302020204" pitchFamily="66" charset="0"/>
            </a:endParaRPr>
          </a:p>
          <a:p>
            <a:r>
              <a:rPr lang="sk-SK" sz="2000" dirty="0">
                <a:solidFill>
                  <a:schemeClr val="bg1"/>
                </a:solidFill>
                <a:latin typeface="Comic Sans MS" panose="030F0702030302020204" pitchFamily="66" charset="0"/>
              </a:rPr>
              <a:t> </a:t>
            </a:r>
            <a:r>
              <a:rPr lang="sk-SK" sz="2000" dirty="0" smtClean="0">
                <a:solidFill>
                  <a:schemeClr val="bg1"/>
                </a:solidFill>
                <a:latin typeface="Comic Sans MS" panose="030F0702030302020204" pitchFamily="66" charset="0"/>
              </a:rPr>
              <a:t>                              7.ročník</a:t>
            </a:r>
            <a:endParaRPr lang="sk-SK" sz="2000" dirty="0">
              <a:solidFill>
                <a:schemeClr val="bg1"/>
              </a:solidFill>
              <a:latin typeface="Comic Sans MS" panose="030F0702030302020204" pitchFamily="66" charset="0"/>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838781">
            <a:off x="800131" y="4486672"/>
            <a:ext cx="1931987" cy="193198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177548">
            <a:off x="7339321" y="980728"/>
            <a:ext cx="1231900" cy="12319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83552">
            <a:off x="4229445" y="4021381"/>
            <a:ext cx="3269872" cy="21785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32942">
            <a:off x="7098885" y="2569533"/>
            <a:ext cx="1722069" cy="172729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0822192"/>
      </p:ext>
    </p:extLst>
  </p:cSld>
  <p:clrMapOvr>
    <a:masterClrMapping/>
  </p:clrMapOvr>
  <mc:AlternateContent xmlns:mc="http://schemas.openxmlformats.org/markup-compatibility/2006">
    <mc:Choice xmlns:p14="http://schemas.microsoft.com/office/powerpoint/2010/main" Requires="p14">
      <p:transition spd="slow" p14:dur="2000" advTm="10970">
        <p14:prism isContent="1"/>
      </p:transition>
    </mc:Choice>
    <mc:Fallback>
      <p:transition spd="slow" advTm="1097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00034" y="0"/>
            <a:ext cx="8229600" cy="1399032"/>
          </a:xfrm>
        </p:spPr>
        <p:txBody>
          <a:bodyPr>
            <a:normAutofit/>
          </a:bodyPr>
          <a:lstStyle/>
          <a:p>
            <a:r>
              <a:rPr lang="sk-SK" sz="4000" b="1" dirty="0" smtClean="0">
                <a:solidFill>
                  <a:schemeClr val="bg1"/>
                </a:solidFill>
                <a:latin typeface="Comic Sans MS" pitchFamily="66" charset="0"/>
              </a:rPr>
              <a:t>Energetický nápoj</a:t>
            </a:r>
            <a:endParaRPr lang="sk-SK" sz="4000" b="1" dirty="0">
              <a:solidFill>
                <a:schemeClr val="bg1"/>
              </a:solidFill>
              <a:latin typeface="Comic Sans MS" pitchFamily="66" charset="0"/>
            </a:endParaRPr>
          </a:p>
        </p:txBody>
      </p:sp>
      <p:graphicFrame>
        <p:nvGraphicFramePr>
          <p:cNvPr id="4" name="Tabuľka 3"/>
          <p:cNvGraphicFramePr>
            <a:graphicFrameLocks noGrp="1"/>
          </p:cNvGraphicFramePr>
          <p:nvPr>
            <p:extLst>
              <p:ext uri="{D42A27DB-BD31-4B8C-83A1-F6EECF244321}">
                <p14:modId xmlns:p14="http://schemas.microsoft.com/office/powerpoint/2010/main" val="3043711638"/>
              </p:ext>
            </p:extLst>
          </p:nvPr>
        </p:nvGraphicFramePr>
        <p:xfrm>
          <a:off x="785786" y="1142984"/>
          <a:ext cx="7786743" cy="4431231"/>
        </p:xfrm>
        <a:graphic>
          <a:graphicData uri="http://schemas.openxmlformats.org/drawingml/2006/table">
            <a:tbl>
              <a:tblPr/>
              <a:tblGrid>
                <a:gridCol w="2595017"/>
                <a:gridCol w="2595863"/>
                <a:gridCol w="2595863"/>
              </a:tblGrid>
              <a:tr h="277007">
                <a:tc>
                  <a:txBody>
                    <a:bodyPr/>
                    <a:lstStyle/>
                    <a:p>
                      <a:pPr>
                        <a:lnSpc>
                          <a:spcPct val="115000"/>
                        </a:lnSpc>
                        <a:spcAft>
                          <a:spcPts val="0"/>
                        </a:spcAft>
                      </a:pPr>
                      <a:r>
                        <a:rPr lang="sk-SK" sz="2000" b="1" dirty="0">
                          <a:solidFill>
                            <a:schemeClr val="bg1"/>
                          </a:solidFill>
                          <a:latin typeface="Comic Sans MS" pitchFamily="66" charset="0"/>
                          <a:ea typeface="Calibri"/>
                          <a:cs typeface="Times New Roman"/>
                        </a:rPr>
                        <a:t>Vybrané zložky</a:t>
                      </a:r>
                      <a:endParaRPr lang="sk-SK" sz="2000" dirty="0">
                        <a:solidFill>
                          <a:schemeClr val="bg1"/>
                        </a:solidFill>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2000" b="1" dirty="0">
                          <a:solidFill>
                            <a:schemeClr val="bg1"/>
                          </a:solidFill>
                          <a:latin typeface="Comic Sans MS" pitchFamily="66" charset="0"/>
                          <a:ea typeface="Calibri"/>
                          <a:cs typeface="Times New Roman"/>
                        </a:rPr>
                        <a:t>Pozitívne účinky</a:t>
                      </a:r>
                      <a:endParaRPr lang="sk-SK" sz="2000" dirty="0">
                        <a:solidFill>
                          <a:schemeClr val="bg1"/>
                        </a:solidFill>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2000" b="1" dirty="0" err="1">
                          <a:solidFill>
                            <a:schemeClr val="bg1"/>
                          </a:solidFill>
                          <a:latin typeface="Comic Sans MS" pitchFamily="66" charset="0"/>
                          <a:ea typeface="Calibri"/>
                          <a:cs typeface="Times New Roman"/>
                        </a:rPr>
                        <a:t>Negatívnek</a:t>
                      </a:r>
                      <a:r>
                        <a:rPr lang="sk-SK" sz="2000" b="1" dirty="0">
                          <a:solidFill>
                            <a:schemeClr val="bg1"/>
                          </a:solidFill>
                          <a:latin typeface="Comic Sans MS" pitchFamily="66" charset="0"/>
                          <a:ea typeface="Calibri"/>
                          <a:cs typeface="Times New Roman"/>
                        </a:rPr>
                        <a:t> účinky</a:t>
                      </a:r>
                      <a:endParaRPr lang="sk-SK" sz="2000" dirty="0">
                        <a:solidFill>
                          <a:schemeClr val="bg1"/>
                        </a:solidFill>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68812">
                <a:tc>
                  <a:txBody>
                    <a:bodyPr/>
                    <a:lstStyle/>
                    <a:p>
                      <a:pPr>
                        <a:lnSpc>
                          <a:spcPct val="115000"/>
                        </a:lnSpc>
                        <a:spcAft>
                          <a:spcPts val="0"/>
                        </a:spcAft>
                      </a:pPr>
                      <a:r>
                        <a:rPr lang="sk-SK" sz="2000" b="1" dirty="0">
                          <a:solidFill>
                            <a:schemeClr val="bg1"/>
                          </a:solidFill>
                          <a:latin typeface="Comic Sans MS" pitchFamily="66" charset="0"/>
                          <a:ea typeface="Calibri"/>
                          <a:cs typeface="Times New Roman"/>
                        </a:rPr>
                        <a:t>Kofeín</a:t>
                      </a:r>
                      <a:endParaRPr lang="sk-SK" sz="2000" dirty="0">
                        <a:solidFill>
                          <a:schemeClr val="bg1"/>
                        </a:solidFill>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dirty="0" smtClean="0">
                          <a:solidFill>
                            <a:schemeClr val="bg1"/>
                          </a:solidFill>
                          <a:latin typeface="Comic Sans MS" pitchFamily="66" charset="0"/>
                          <a:ea typeface="Calibri"/>
                          <a:cs typeface="Times New Roman"/>
                        </a:rPr>
                        <a:t>povzbudzuje </a:t>
                      </a:r>
                      <a:r>
                        <a:rPr lang="sk-SK" sz="1600" dirty="0">
                          <a:solidFill>
                            <a:schemeClr val="bg1"/>
                          </a:solidFill>
                          <a:latin typeface="Comic Sans MS" pitchFamily="66" charset="0"/>
                          <a:ea typeface="Calibri"/>
                          <a:cs typeface="Times New Roman"/>
                        </a:rPr>
                        <a:t>nervovú sústavu,</a:t>
                      </a:r>
                    </a:p>
                    <a:p>
                      <a:pPr>
                        <a:lnSpc>
                          <a:spcPct val="115000"/>
                        </a:lnSpc>
                        <a:spcAft>
                          <a:spcPts val="0"/>
                        </a:spcAft>
                      </a:pPr>
                      <a:r>
                        <a:rPr lang="sk-SK" sz="1600" dirty="0">
                          <a:solidFill>
                            <a:schemeClr val="bg1"/>
                          </a:solidFill>
                          <a:latin typeface="Comic Sans MS" pitchFamily="66" charset="0"/>
                          <a:ea typeface="Calibri"/>
                          <a:cs typeface="Times New Roman"/>
                        </a:rPr>
                        <a:t>je to </a:t>
                      </a:r>
                      <a:r>
                        <a:rPr lang="sk-SK" sz="1600" dirty="0" err="1">
                          <a:solidFill>
                            <a:schemeClr val="bg1"/>
                          </a:solidFill>
                          <a:latin typeface="Comic Sans MS" pitchFamily="66" charset="0"/>
                          <a:ea typeface="Calibri"/>
                          <a:cs typeface="Times New Roman"/>
                        </a:rPr>
                        <a:t>antioxidant</a:t>
                      </a:r>
                      <a:endParaRPr lang="sk-SK" sz="1600" dirty="0">
                        <a:solidFill>
                          <a:schemeClr val="bg1"/>
                        </a:solidFill>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dirty="0">
                          <a:solidFill>
                            <a:schemeClr val="bg1"/>
                          </a:solidFill>
                          <a:latin typeface="Comic Sans MS" pitchFamily="66" charset="0"/>
                          <a:ea typeface="Calibri"/>
                          <a:cs typeface="Times New Roman"/>
                        </a:rPr>
                        <a:t>zvyšuje krvný tlak</a:t>
                      </a:r>
                    </a:p>
                    <a:p>
                      <a:pPr>
                        <a:lnSpc>
                          <a:spcPct val="115000"/>
                        </a:lnSpc>
                        <a:spcAft>
                          <a:spcPts val="0"/>
                        </a:spcAft>
                      </a:pPr>
                      <a:r>
                        <a:rPr lang="sk-SK" sz="1600" dirty="0">
                          <a:solidFill>
                            <a:schemeClr val="bg1"/>
                          </a:solidFill>
                          <a:latin typeface="Comic Sans MS" pitchFamily="66" charset="0"/>
                          <a:ea typeface="Calibri"/>
                          <a:cs typeface="Times New Roman"/>
                        </a:rPr>
                        <a:t>dehydratuje</a:t>
                      </a:r>
                    </a:p>
                    <a:p>
                      <a:pPr>
                        <a:lnSpc>
                          <a:spcPct val="115000"/>
                        </a:lnSpc>
                        <a:spcAft>
                          <a:spcPts val="0"/>
                        </a:spcAft>
                      </a:pPr>
                      <a:r>
                        <a:rPr lang="sk-SK" sz="1600" dirty="0">
                          <a:solidFill>
                            <a:schemeClr val="bg1"/>
                          </a:solidFill>
                          <a:latin typeface="Comic Sans MS" pitchFamily="66" charset="0"/>
                          <a:ea typeface="Calibri"/>
                          <a:cs typeface="Times New Roman"/>
                        </a:rPr>
                        <a:t>poruchy koncentrácie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4275">
                <a:tc>
                  <a:txBody>
                    <a:bodyPr/>
                    <a:lstStyle/>
                    <a:p>
                      <a:pPr>
                        <a:lnSpc>
                          <a:spcPct val="115000"/>
                        </a:lnSpc>
                        <a:spcAft>
                          <a:spcPts val="0"/>
                        </a:spcAft>
                      </a:pPr>
                      <a:r>
                        <a:rPr lang="sk-SK" sz="2000" b="1" dirty="0" err="1">
                          <a:solidFill>
                            <a:schemeClr val="bg1"/>
                          </a:solidFill>
                          <a:latin typeface="Comic Sans MS" pitchFamily="66" charset="0"/>
                          <a:ea typeface="Calibri"/>
                          <a:cs typeface="Times New Roman"/>
                        </a:rPr>
                        <a:t>Citran</a:t>
                      </a:r>
                      <a:r>
                        <a:rPr lang="sk-SK" sz="2000" b="1" dirty="0">
                          <a:solidFill>
                            <a:schemeClr val="bg1"/>
                          </a:solidFill>
                          <a:latin typeface="Comic Sans MS" pitchFamily="66" charset="0"/>
                          <a:ea typeface="Calibri"/>
                          <a:cs typeface="Times New Roman"/>
                        </a:rPr>
                        <a:t> sodný</a:t>
                      </a:r>
                      <a:endParaRPr lang="sk-SK" sz="2000" dirty="0">
                        <a:solidFill>
                          <a:schemeClr val="bg1"/>
                        </a:solidFill>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dirty="0">
                          <a:solidFill>
                            <a:schemeClr val="bg1"/>
                          </a:solidFill>
                          <a:latin typeface="Comic Sans MS" pitchFamily="66" charset="0"/>
                          <a:ea typeface="Calibri"/>
                          <a:cs typeface="Times New Roman"/>
                        </a:rPr>
                        <a:t>nezistené</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dirty="0">
                          <a:solidFill>
                            <a:schemeClr val="bg1"/>
                          </a:solidFill>
                          <a:latin typeface="Comic Sans MS" pitchFamily="66" charset="0"/>
                          <a:ea typeface="Calibri"/>
                          <a:cs typeface="Times New Roman"/>
                        </a:rPr>
                        <a:t>zhoršuje vstrebávanie vápnika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6080">
                <a:tc>
                  <a:txBody>
                    <a:bodyPr/>
                    <a:lstStyle/>
                    <a:p>
                      <a:pPr>
                        <a:lnSpc>
                          <a:spcPct val="115000"/>
                        </a:lnSpc>
                        <a:spcAft>
                          <a:spcPts val="0"/>
                        </a:spcAft>
                      </a:pPr>
                      <a:r>
                        <a:rPr lang="sk-SK" sz="2000" b="1" dirty="0" err="1">
                          <a:solidFill>
                            <a:schemeClr val="bg1"/>
                          </a:solidFill>
                          <a:latin typeface="Comic Sans MS" pitchFamily="66" charset="0"/>
                          <a:ea typeface="Calibri"/>
                          <a:cs typeface="Times New Roman"/>
                        </a:rPr>
                        <a:t>Taurin</a:t>
                      </a:r>
                      <a:endParaRPr lang="sk-SK" sz="2000" dirty="0">
                        <a:solidFill>
                          <a:schemeClr val="bg1"/>
                        </a:solidFill>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dirty="0">
                          <a:solidFill>
                            <a:schemeClr val="bg1"/>
                          </a:solidFill>
                          <a:latin typeface="Comic Sans MS" pitchFamily="66" charset="0"/>
                          <a:ea typeface="Calibri"/>
                          <a:cs typeface="Times New Roman"/>
                        </a:rPr>
                        <a:t>je to </a:t>
                      </a:r>
                      <a:r>
                        <a:rPr lang="sk-SK" sz="1600" dirty="0" err="1">
                          <a:solidFill>
                            <a:schemeClr val="bg1"/>
                          </a:solidFill>
                          <a:latin typeface="Comic Sans MS" pitchFamily="66" charset="0"/>
                          <a:ea typeface="Calibri"/>
                          <a:cs typeface="Times New Roman"/>
                        </a:rPr>
                        <a:t>antioxidant</a:t>
                      </a:r>
                      <a:endParaRPr lang="sk-SK" sz="1600" dirty="0">
                        <a:solidFill>
                          <a:schemeClr val="bg1"/>
                        </a:solidFill>
                        <a:latin typeface="Comic Sans MS" pitchFamily="66" charset="0"/>
                        <a:ea typeface="Calibri"/>
                        <a:cs typeface="Times New Roman"/>
                      </a:endParaRPr>
                    </a:p>
                    <a:p>
                      <a:pPr>
                        <a:lnSpc>
                          <a:spcPct val="115000"/>
                        </a:lnSpc>
                        <a:spcAft>
                          <a:spcPts val="0"/>
                        </a:spcAft>
                      </a:pPr>
                      <a:r>
                        <a:rPr lang="sk-SK" sz="1600" dirty="0">
                          <a:solidFill>
                            <a:schemeClr val="bg1"/>
                          </a:solidFill>
                          <a:latin typeface="Comic Sans MS" pitchFamily="66" charset="0"/>
                          <a:ea typeface="Calibri"/>
                          <a:cs typeface="Times New Roman"/>
                        </a:rPr>
                        <a:t>podporuje rast svalov</a:t>
                      </a:r>
                    </a:p>
                    <a:p>
                      <a:pPr>
                        <a:lnSpc>
                          <a:spcPct val="115000"/>
                        </a:lnSpc>
                        <a:spcAft>
                          <a:spcPts val="0"/>
                        </a:spcAft>
                      </a:pPr>
                      <a:r>
                        <a:rPr lang="sk-SK" sz="1600" dirty="0">
                          <a:solidFill>
                            <a:schemeClr val="bg1"/>
                          </a:solidFill>
                          <a:latin typeface="Comic Sans MS" pitchFamily="66" charset="0"/>
                          <a:ea typeface="Calibri"/>
                          <a:cs typeface="Times New Roman"/>
                        </a:rPr>
                        <a:t> zvyšuje odolnosť nervovej sústavy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dirty="0">
                          <a:solidFill>
                            <a:schemeClr val="bg1"/>
                          </a:solidFill>
                          <a:latin typeface="Comic Sans MS" pitchFamily="66" charset="0"/>
                          <a:ea typeface="Calibri"/>
                          <a:cs typeface="Times New Roman"/>
                        </a:rPr>
                        <a:t>spôsobuje hnačky, poruchy pamäti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1544">
                <a:tc>
                  <a:txBody>
                    <a:bodyPr/>
                    <a:lstStyle/>
                    <a:p>
                      <a:pPr>
                        <a:lnSpc>
                          <a:spcPct val="115000"/>
                        </a:lnSpc>
                        <a:spcAft>
                          <a:spcPts val="0"/>
                        </a:spcAft>
                      </a:pPr>
                      <a:r>
                        <a:rPr lang="sk-SK" sz="2000" b="1" dirty="0">
                          <a:solidFill>
                            <a:schemeClr val="bg1"/>
                          </a:solidFill>
                          <a:latin typeface="Comic Sans MS" pitchFamily="66" charset="0"/>
                          <a:ea typeface="Calibri"/>
                          <a:cs typeface="Times New Roman"/>
                        </a:rPr>
                        <a:t>B</a:t>
                      </a:r>
                      <a:r>
                        <a:rPr lang="sk-SK" sz="2000" b="1" baseline="-25000" dirty="0">
                          <a:solidFill>
                            <a:schemeClr val="bg1"/>
                          </a:solidFill>
                          <a:latin typeface="Comic Sans MS" pitchFamily="66" charset="0"/>
                          <a:ea typeface="Calibri"/>
                          <a:cs typeface="Times New Roman"/>
                        </a:rPr>
                        <a:t>12</a:t>
                      </a:r>
                      <a:endParaRPr lang="sk-SK" sz="2000" dirty="0">
                        <a:solidFill>
                          <a:schemeClr val="bg1"/>
                        </a:solidFill>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a:solidFill>
                            <a:schemeClr val="bg1"/>
                          </a:solidFill>
                          <a:latin typeface="Comic Sans MS" pitchFamily="66" charset="0"/>
                          <a:ea typeface="Calibri"/>
                          <a:cs typeface="Times New Roman"/>
                        </a:rPr>
                        <a:t>podporuje tvorbu červených krviniek</a:t>
                      </a:r>
                    </a:p>
                    <a:p>
                      <a:pPr>
                        <a:lnSpc>
                          <a:spcPct val="115000"/>
                        </a:lnSpc>
                        <a:spcAft>
                          <a:spcPts val="0"/>
                        </a:spcAft>
                      </a:pPr>
                      <a:r>
                        <a:rPr lang="sk-SK" sz="1600">
                          <a:solidFill>
                            <a:schemeClr val="bg1"/>
                          </a:solidFill>
                          <a:latin typeface="Comic Sans MS" pitchFamily="66" charset="0"/>
                          <a:ea typeface="Calibri"/>
                          <a:cs typeface="Times New Roman"/>
                        </a:rPr>
                        <a:t>podporuje rast detí</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k-SK" sz="1600" dirty="0">
                          <a:solidFill>
                            <a:schemeClr val="bg1"/>
                          </a:solidFill>
                          <a:latin typeface="Comic Sans MS" pitchFamily="66" charset="0"/>
                          <a:ea typeface="Calibri"/>
                          <a:cs typeface="Times New Roman"/>
                        </a:rPr>
                        <a:t>nezistené</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8434" name="Rectangle 2"/>
          <p:cNvSpPr>
            <a:spLocks noChangeArrowheads="1"/>
          </p:cNvSpPr>
          <p:nvPr/>
        </p:nvSpPr>
        <p:spPr bwMode="auto">
          <a:xfrm>
            <a:off x="83506" y="5636943"/>
            <a:ext cx="9060494"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k-SK" b="1" i="0" strike="noStrike" cap="none" normalizeH="0" baseline="0" dirty="0" smtClean="0">
                <a:ln>
                  <a:noFill/>
                </a:ln>
                <a:solidFill>
                  <a:srgbClr val="FF0000"/>
                </a:solidFill>
                <a:effectLst/>
                <a:latin typeface="Comic Sans MS" pitchFamily="66" charset="0"/>
                <a:ea typeface="Calibri" pitchFamily="34" charset="0"/>
                <a:cs typeface="Times New Roman" pitchFamily="18" charset="0"/>
              </a:rPr>
              <a:t> Zistené výsledky: </a:t>
            </a:r>
            <a:r>
              <a:rPr kumimoji="0" lang="sk-SK" b="1" i="0"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Aj </a:t>
            </a:r>
            <a:r>
              <a:rPr kumimoji="0" lang="sk-SK"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keď niektoré zložky „zakázaného“ nápoja majú pozitívne </a:t>
            </a:r>
          </a:p>
          <a:p>
            <a:pPr marL="0" marR="0" lvl="0" indent="0" algn="l" defTabSz="914400" rtl="0" eaLnBrk="1" fontAlgn="base" latinLnBrk="0" hangingPunct="1">
              <a:lnSpc>
                <a:spcPct val="100000"/>
              </a:lnSpc>
              <a:spcBef>
                <a:spcPct val="0"/>
              </a:spcBef>
              <a:spcAft>
                <a:spcPct val="0"/>
              </a:spcAft>
              <a:buClrTx/>
              <a:buSzTx/>
              <a:buFontTx/>
              <a:buNone/>
              <a:tabLst/>
            </a:pPr>
            <a:r>
              <a:rPr lang="sk-SK" b="1" dirty="0">
                <a:solidFill>
                  <a:schemeClr val="bg1"/>
                </a:solidFill>
                <a:latin typeface="Comic Sans MS" pitchFamily="66" charset="0"/>
                <a:ea typeface="Calibri" pitchFamily="34" charset="0"/>
                <a:cs typeface="Times New Roman" pitchFamily="18" charset="0"/>
              </a:rPr>
              <a:t> </a:t>
            </a:r>
            <a:r>
              <a:rPr lang="sk-SK" b="1" dirty="0" smtClean="0">
                <a:solidFill>
                  <a:schemeClr val="bg1"/>
                </a:solidFill>
                <a:latin typeface="Comic Sans MS" pitchFamily="66" charset="0"/>
                <a:ea typeface="Calibri" pitchFamily="34"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sk-SK" b="1" i="0" u="none" strike="noStrike" cap="none" normalizeH="0" baseline="0" dirty="0">
                <a:ln>
                  <a:noFill/>
                </a:ln>
                <a:solidFill>
                  <a:schemeClr val="bg1"/>
                </a:solidFill>
                <a:effectLst/>
                <a:latin typeface="Comic Sans MS" pitchFamily="66" charset="0"/>
                <a:ea typeface="Calibri" pitchFamily="34" charset="0"/>
                <a:cs typeface="Times New Roman" pitchFamily="18" charset="0"/>
              </a:rPr>
              <a:t> </a:t>
            </a:r>
            <a:r>
              <a:rPr kumimoji="0" lang="sk-SK"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účinky, negatívne prevládajú</a:t>
            </a:r>
            <a:r>
              <a:rPr kumimoji="0" lang="sk-SK" b="0"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a:t>
            </a:r>
            <a:endParaRPr kumimoji="0" lang="sk-SK" b="0"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0890">
        <p14:prism isContent="1"/>
      </p:transition>
    </mc:Choice>
    <mc:Fallback>
      <p:transition spd="slow" advTm="1089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p:cNvSpPr txBox="1"/>
          <p:nvPr/>
        </p:nvSpPr>
        <p:spPr>
          <a:xfrm>
            <a:off x="467544" y="260648"/>
            <a:ext cx="7848872" cy="1323439"/>
          </a:xfrm>
          <a:prstGeom prst="rect">
            <a:avLst/>
          </a:prstGeom>
          <a:noFill/>
        </p:spPr>
        <p:txBody>
          <a:bodyPr wrap="square" rtlCol="0">
            <a:spAutoFit/>
          </a:bodyPr>
          <a:lstStyle/>
          <a:p>
            <a:pPr algn="ctr"/>
            <a:r>
              <a:rPr lang="sk-SK" sz="4000" b="1" dirty="0" smtClean="0">
                <a:solidFill>
                  <a:srgbClr val="FF0000"/>
                </a:solidFill>
                <a:latin typeface="Comic Sans MS" panose="030F0702030302020204" pitchFamily="66" charset="0"/>
              </a:rPr>
              <a:t>Čo možno ani netušíte, ale mali by ste vedieť !</a:t>
            </a:r>
            <a:endParaRPr lang="sk-SK" sz="4000" b="1" dirty="0">
              <a:solidFill>
                <a:srgbClr val="FF0000"/>
              </a:solidFill>
              <a:latin typeface="Comic Sans MS" panose="030F0702030302020204" pitchFamily="66" charset="0"/>
            </a:endParaRPr>
          </a:p>
        </p:txBody>
      </p:sp>
      <p:sp>
        <p:nvSpPr>
          <p:cNvPr id="3" name="BlokTextu 2"/>
          <p:cNvSpPr txBox="1"/>
          <p:nvPr/>
        </p:nvSpPr>
        <p:spPr>
          <a:xfrm>
            <a:off x="683568" y="1584087"/>
            <a:ext cx="7776864" cy="3847207"/>
          </a:xfrm>
          <a:prstGeom prst="rect">
            <a:avLst/>
          </a:prstGeom>
          <a:noFill/>
        </p:spPr>
        <p:txBody>
          <a:bodyPr wrap="square" rtlCol="0">
            <a:spAutoFit/>
          </a:bodyPr>
          <a:lstStyle/>
          <a:p>
            <a:pPr algn="ctr"/>
            <a:endParaRPr lang="sk-SK" sz="2000" b="1" dirty="0" smtClean="0">
              <a:solidFill>
                <a:schemeClr val="bg1"/>
              </a:solidFill>
              <a:latin typeface="Comic Sans MS" panose="030F0702030302020204" pitchFamily="66" charset="0"/>
            </a:endParaRPr>
          </a:p>
          <a:p>
            <a:pPr algn="ctr"/>
            <a:r>
              <a:rPr lang="sk-SK" sz="2000" b="1" dirty="0" smtClean="0">
                <a:solidFill>
                  <a:schemeClr val="bg1"/>
                </a:solidFill>
                <a:latin typeface="Comic Sans MS" panose="030F0702030302020204" pitchFamily="66" charset="0"/>
              </a:rPr>
              <a:t>Hlavným </a:t>
            </a:r>
            <a:r>
              <a:rPr lang="sk-SK" sz="2000" b="1" dirty="0" err="1">
                <a:solidFill>
                  <a:schemeClr val="bg1"/>
                </a:solidFill>
                <a:latin typeface="Comic Sans MS" panose="030F0702030302020204" pitchFamily="66" charset="0"/>
              </a:rPr>
              <a:t>životabudičom</a:t>
            </a:r>
            <a:r>
              <a:rPr lang="sk-SK" sz="2000" b="1" dirty="0">
                <a:solidFill>
                  <a:schemeClr val="bg1"/>
                </a:solidFill>
                <a:latin typeface="Comic Sans MS" panose="030F0702030302020204" pitchFamily="66" charset="0"/>
              </a:rPr>
              <a:t> bola ešte pár rokov dozadu káva</a:t>
            </a:r>
            <a:r>
              <a:rPr lang="sk-SK" sz="2000" b="1" dirty="0" smtClean="0">
                <a:solidFill>
                  <a:schemeClr val="bg1"/>
                </a:solidFill>
                <a:latin typeface="Comic Sans MS" panose="030F0702030302020204" pitchFamily="66" charset="0"/>
              </a:rPr>
              <a:t>. </a:t>
            </a:r>
          </a:p>
          <a:p>
            <a:pPr algn="ctr"/>
            <a:endParaRPr lang="sk-SK" sz="2000" b="1" dirty="0">
              <a:solidFill>
                <a:schemeClr val="bg1"/>
              </a:solidFill>
              <a:latin typeface="Comic Sans MS" panose="030F0702030302020204" pitchFamily="66" charset="0"/>
            </a:endParaRPr>
          </a:p>
          <a:p>
            <a:pPr algn="ctr"/>
            <a:r>
              <a:rPr lang="sk-SK" sz="2000" b="1" dirty="0" smtClean="0">
                <a:solidFill>
                  <a:schemeClr val="bg1"/>
                </a:solidFill>
                <a:latin typeface="Comic Sans MS" panose="030F0702030302020204" pitchFamily="66" charset="0"/>
              </a:rPr>
              <a:t>Dnes </a:t>
            </a:r>
            <a:r>
              <a:rPr lang="sk-SK" sz="2000" b="1" dirty="0">
                <a:solidFill>
                  <a:schemeClr val="bg1"/>
                </a:solidFill>
                <a:latin typeface="Comic Sans MS" panose="030F0702030302020204" pitchFamily="66" charset="0"/>
              </a:rPr>
              <a:t>je situácia iná, do popredia sa dostávajú najrôznejšie energetické nápoje. </a:t>
            </a:r>
            <a:endParaRPr lang="sk-SK" sz="2000" b="1" dirty="0" smtClean="0">
              <a:solidFill>
                <a:schemeClr val="bg1"/>
              </a:solidFill>
              <a:latin typeface="Comic Sans MS" panose="030F0702030302020204" pitchFamily="66" charset="0"/>
            </a:endParaRPr>
          </a:p>
          <a:p>
            <a:endParaRPr lang="sk-SK" sz="2000" b="1" dirty="0" smtClean="0">
              <a:solidFill>
                <a:schemeClr val="bg1"/>
              </a:solidFill>
              <a:latin typeface="Comic Sans MS" panose="030F0702030302020204" pitchFamily="66" charset="0"/>
            </a:endParaRPr>
          </a:p>
          <a:p>
            <a:pPr algn="ctr"/>
            <a:r>
              <a:rPr lang="sk-SK" sz="3200" b="1" dirty="0" smtClean="0">
                <a:solidFill>
                  <a:srgbClr val="FF0000"/>
                </a:solidFill>
                <a:latin typeface="Comic Sans MS" panose="030F0702030302020204" pitchFamily="66" charset="0"/>
              </a:rPr>
              <a:t>Prvýkrát </a:t>
            </a:r>
            <a:r>
              <a:rPr lang="sk-SK" sz="3200" b="1" dirty="0">
                <a:solidFill>
                  <a:srgbClr val="FF0000"/>
                </a:solidFill>
                <a:latin typeface="Comic Sans MS" panose="030F0702030302020204" pitchFamily="66" charset="0"/>
              </a:rPr>
              <a:t>boli vyrobené pred viac ako 50 rokmi v Japonsku. </a:t>
            </a:r>
            <a:endParaRPr lang="sk-SK" sz="3200" b="1" dirty="0" smtClean="0">
              <a:solidFill>
                <a:srgbClr val="FF0000"/>
              </a:solidFill>
              <a:latin typeface="Comic Sans MS" panose="030F0702030302020204" pitchFamily="66" charset="0"/>
            </a:endParaRPr>
          </a:p>
          <a:p>
            <a:endParaRPr lang="sk-SK" sz="2000" b="1" dirty="0">
              <a:solidFill>
                <a:schemeClr val="bg1"/>
              </a:solidFill>
              <a:latin typeface="Comic Sans MS" panose="030F0702030302020204" pitchFamily="66" charset="0"/>
            </a:endParaRPr>
          </a:p>
          <a:p>
            <a:pPr algn="ctr"/>
            <a:r>
              <a:rPr lang="sk-SK" sz="2000" b="1" dirty="0" smtClean="0">
                <a:solidFill>
                  <a:srgbClr val="002060"/>
                </a:solidFill>
                <a:latin typeface="Comic Sans MS" panose="030F0702030302020204" pitchFamily="66" charset="0"/>
              </a:rPr>
              <a:t>Za </a:t>
            </a:r>
            <a:r>
              <a:rPr lang="sk-SK" sz="2000" b="1" dirty="0">
                <a:solidFill>
                  <a:srgbClr val="002060"/>
                </a:solidFill>
                <a:latin typeface="Comic Sans MS" panose="030F0702030302020204" pitchFamily="66" charset="0"/>
              </a:rPr>
              <a:t>úlohu mali udržať ťažko manuálne </a:t>
            </a:r>
            <a:r>
              <a:rPr lang="sk-SK" sz="2000" b="1" dirty="0" smtClean="0">
                <a:solidFill>
                  <a:srgbClr val="002060"/>
                </a:solidFill>
                <a:latin typeface="Comic Sans MS" panose="030F0702030302020204" pitchFamily="66" charset="0"/>
              </a:rPr>
              <a:t>pracujúcich </a:t>
            </a:r>
            <a:r>
              <a:rPr lang="sk-SK" sz="2000" b="1" dirty="0">
                <a:solidFill>
                  <a:srgbClr val="002060"/>
                </a:solidFill>
                <a:latin typeface="Comic Sans MS" panose="030F0702030302020204" pitchFamily="66" charset="0"/>
              </a:rPr>
              <a:t>zamestnancov čo najdlhšie fit, v </a:t>
            </a:r>
            <a:r>
              <a:rPr lang="sk-SK" sz="2000" b="1" dirty="0" smtClean="0">
                <a:solidFill>
                  <a:srgbClr val="002060"/>
                </a:solidFill>
                <a:latin typeface="Comic Sans MS" panose="030F0702030302020204" pitchFamily="66" charset="0"/>
              </a:rPr>
              <a:t>najlepšej forme.</a:t>
            </a:r>
            <a:endParaRPr lang="sk-SK" sz="2000" b="1" dirty="0">
              <a:solidFill>
                <a:srgbClr val="002060"/>
              </a:solidFill>
              <a:latin typeface="Comic Sans MS" panose="030F0702030302020204" pitchFamily="66" charset="0"/>
            </a:endParaRPr>
          </a:p>
        </p:txBody>
      </p:sp>
    </p:spTree>
    <p:extLst>
      <p:ext uri="{BB962C8B-B14F-4D97-AF65-F5344CB8AC3E}">
        <p14:creationId xmlns:p14="http://schemas.microsoft.com/office/powerpoint/2010/main" val="1337745604"/>
      </p:ext>
    </p:extLst>
  </p:cSld>
  <p:clrMapOvr>
    <a:masterClrMapping/>
  </p:clrMapOvr>
  <mc:AlternateContent xmlns:mc="http://schemas.openxmlformats.org/markup-compatibility/2006">
    <mc:Choice xmlns:p14="http://schemas.microsoft.com/office/powerpoint/2010/main" Requires="p14">
      <p:transition spd="slow" p14:dur="2000" advTm="13834">
        <p14:prism isContent="1"/>
      </p:transition>
    </mc:Choice>
    <mc:Fallback>
      <p:transition spd="slow" advTm="13834">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p:cNvSpPr txBox="1"/>
          <p:nvPr/>
        </p:nvSpPr>
        <p:spPr>
          <a:xfrm>
            <a:off x="251520" y="260648"/>
            <a:ext cx="8640960" cy="5016758"/>
          </a:xfrm>
          <a:prstGeom prst="rect">
            <a:avLst/>
          </a:prstGeom>
          <a:noFill/>
        </p:spPr>
        <p:txBody>
          <a:bodyPr wrap="square" rtlCol="0">
            <a:spAutoFit/>
          </a:bodyPr>
          <a:lstStyle/>
          <a:p>
            <a:pPr algn="ctr"/>
            <a:r>
              <a:rPr lang="sk-SK" sz="3200" b="1" dirty="0">
                <a:solidFill>
                  <a:srgbClr val="FF0000"/>
                </a:solidFill>
                <a:latin typeface="Comic Sans MS" panose="030F0702030302020204" pitchFamily="66" charset="0"/>
              </a:rPr>
              <a:t>Energetické nápoje sú </a:t>
            </a:r>
            <a:r>
              <a:rPr lang="sk-SK" sz="3200" b="1" dirty="0" smtClean="0">
                <a:solidFill>
                  <a:srgbClr val="FF0000"/>
                </a:solidFill>
                <a:latin typeface="Comic Sans MS" panose="030F0702030302020204" pitchFamily="66" charset="0"/>
              </a:rPr>
              <a:t>nápoje:</a:t>
            </a:r>
          </a:p>
          <a:p>
            <a:endParaRPr lang="sk-SK" sz="2400" b="1" dirty="0" smtClean="0">
              <a:solidFill>
                <a:srgbClr val="002060"/>
              </a:solidFill>
              <a:latin typeface="Comic Sans MS" panose="030F0702030302020204" pitchFamily="66" charset="0"/>
            </a:endParaRPr>
          </a:p>
          <a:p>
            <a:pPr marL="342900" indent="-342900">
              <a:buFont typeface="Wingdings" panose="05000000000000000000" pitchFamily="2" charset="2"/>
              <a:buChar char="v"/>
            </a:pPr>
            <a:r>
              <a:rPr lang="sk-SK" sz="2400" b="1" dirty="0" smtClean="0">
                <a:solidFill>
                  <a:srgbClr val="002060"/>
                </a:solidFill>
                <a:latin typeface="Comic Sans MS" panose="030F0702030302020204" pitchFamily="66" charset="0"/>
              </a:rPr>
              <a:t>s </a:t>
            </a:r>
            <a:r>
              <a:rPr lang="sk-SK" sz="2400" b="1" dirty="0">
                <a:solidFill>
                  <a:srgbClr val="002060"/>
                </a:solidFill>
                <a:latin typeface="Comic Sans MS" panose="030F0702030302020204" pitchFamily="66" charset="0"/>
              </a:rPr>
              <a:t>vysokým obsahom kofeínu, ktoré, podľa výrobcov, poskytujú konzumentom </a:t>
            </a:r>
            <a:r>
              <a:rPr lang="sk-SK" sz="2400" b="1" dirty="0" smtClean="0">
                <a:solidFill>
                  <a:srgbClr val="002060"/>
                </a:solidFill>
                <a:latin typeface="Comic Sans MS" panose="030F0702030302020204" pitchFamily="66" charset="0"/>
              </a:rPr>
              <a:t>viac </a:t>
            </a:r>
            <a:r>
              <a:rPr lang="sk-SK" sz="2400" b="1" dirty="0">
                <a:solidFill>
                  <a:srgbClr val="002060"/>
                </a:solidFill>
                <a:latin typeface="Comic Sans MS" panose="030F0702030302020204" pitchFamily="66" charset="0"/>
              </a:rPr>
              <a:t>energie ako akékoľvek bežné nápoje</a:t>
            </a:r>
            <a:r>
              <a:rPr lang="sk-SK" sz="2400" b="1" dirty="0" smtClean="0">
                <a:solidFill>
                  <a:srgbClr val="002060"/>
                </a:solidFill>
                <a:latin typeface="Comic Sans MS" panose="030F0702030302020204" pitchFamily="66" charset="0"/>
              </a:rPr>
              <a:t>.</a:t>
            </a:r>
          </a:p>
          <a:p>
            <a:r>
              <a:rPr lang="sk-SK" sz="2400" b="1" dirty="0" smtClean="0">
                <a:solidFill>
                  <a:srgbClr val="002060"/>
                </a:solidFill>
                <a:latin typeface="Comic Sans MS" panose="030F0702030302020204" pitchFamily="66" charset="0"/>
              </a:rPr>
              <a:t> </a:t>
            </a:r>
            <a:endParaRPr lang="sk-SK" sz="2400" b="1" dirty="0">
              <a:solidFill>
                <a:srgbClr val="002060"/>
              </a:solidFill>
              <a:latin typeface="Comic Sans MS" panose="030F0702030302020204" pitchFamily="66" charset="0"/>
            </a:endParaRPr>
          </a:p>
          <a:p>
            <a:pPr marL="342900" indent="-342900">
              <a:buFont typeface="Wingdings" panose="05000000000000000000" pitchFamily="2" charset="2"/>
              <a:buChar char="v"/>
            </a:pPr>
            <a:r>
              <a:rPr lang="sk-SK" sz="2400" b="1" dirty="0" smtClean="0">
                <a:solidFill>
                  <a:srgbClr val="FF0000"/>
                </a:solidFill>
                <a:latin typeface="Comic Sans MS" panose="030F0702030302020204" pitchFamily="66" charset="0"/>
              </a:rPr>
              <a:t>obsahujú </a:t>
            </a:r>
            <a:r>
              <a:rPr lang="sk-SK" sz="2400" b="1" dirty="0">
                <a:solidFill>
                  <a:srgbClr val="FF0000"/>
                </a:solidFill>
                <a:latin typeface="Comic Sans MS" panose="030F0702030302020204" pitchFamily="66" charset="0"/>
              </a:rPr>
              <a:t>okrem kofeínu cukry </a:t>
            </a:r>
            <a:r>
              <a:rPr lang="sk-SK" sz="2400" b="1" dirty="0" smtClean="0">
                <a:solidFill>
                  <a:srgbClr val="FF0000"/>
                </a:solidFill>
                <a:latin typeface="Comic Sans MS" panose="030F0702030302020204" pitchFamily="66" charset="0"/>
              </a:rPr>
              <a:t>alebo </a:t>
            </a:r>
            <a:r>
              <a:rPr lang="sk-SK" sz="2400" b="1" dirty="0">
                <a:solidFill>
                  <a:srgbClr val="FF0000"/>
                </a:solidFill>
                <a:latin typeface="Comic Sans MS" panose="030F0702030302020204" pitchFamily="66" charset="0"/>
              </a:rPr>
              <a:t>sladidlá, </a:t>
            </a:r>
            <a:r>
              <a:rPr lang="sk-SK" sz="2400" b="1" dirty="0" err="1">
                <a:solidFill>
                  <a:srgbClr val="FF0000"/>
                </a:solidFill>
                <a:latin typeface="Comic Sans MS" panose="030F0702030302020204" pitchFamily="66" charset="0"/>
              </a:rPr>
              <a:t>glukuronolaktón</a:t>
            </a:r>
            <a:r>
              <a:rPr lang="sk-SK" sz="2400" b="1" dirty="0">
                <a:solidFill>
                  <a:srgbClr val="FF0000"/>
                </a:solidFill>
                <a:latin typeface="Comic Sans MS" panose="030F0702030302020204" pitchFamily="66" charset="0"/>
              </a:rPr>
              <a:t>, aminokyseliny, </a:t>
            </a:r>
            <a:r>
              <a:rPr lang="sk-SK" sz="2400" b="1" dirty="0" smtClean="0">
                <a:solidFill>
                  <a:srgbClr val="FF0000"/>
                </a:solidFill>
                <a:latin typeface="Comic Sans MS" panose="030F0702030302020204" pitchFamily="66" charset="0"/>
              </a:rPr>
              <a:t>ako </a:t>
            </a:r>
            <a:r>
              <a:rPr lang="sk-SK" sz="2400" b="1" dirty="0">
                <a:solidFill>
                  <a:srgbClr val="FF0000"/>
                </a:solidFill>
                <a:latin typeface="Comic Sans MS" panose="030F0702030302020204" pitchFamily="66" charset="0"/>
              </a:rPr>
              <a:t>napr. </a:t>
            </a:r>
            <a:r>
              <a:rPr lang="sk-SK" sz="2400" b="1" dirty="0" err="1">
                <a:solidFill>
                  <a:srgbClr val="FF0000"/>
                </a:solidFill>
                <a:latin typeface="Comic Sans MS" panose="030F0702030302020204" pitchFamily="66" charset="0"/>
              </a:rPr>
              <a:t>taurín</a:t>
            </a:r>
            <a:r>
              <a:rPr lang="sk-SK" sz="2400" b="1" dirty="0">
                <a:solidFill>
                  <a:srgbClr val="FF0000"/>
                </a:solidFill>
                <a:latin typeface="Comic Sans MS" panose="030F0702030302020204" pitchFamily="66" charset="0"/>
              </a:rPr>
              <a:t>, vitamíny a anorganické alebo rastlinné látky. </a:t>
            </a:r>
            <a:endParaRPr lang="sk-SK" sz="2400" b="1" dirty="0" smtClean="0">
              <a:solidFill>
                <a:srgbClr val="FF0000"/>
              </a:solidFill>
              <a:latin typeface="Comic Sans MS" panose="030F0702030302020204" pitchFamily="66" charset="0"/>
            </a:endParaRPr>
          </a:p>
          <a:p>
            <a:pPr marL="342900" indent="-342900">
              <a:buFont typeface="Wingdings" panose="05000000000000000000" pitchFamily="2" charset="2"/>
              <a:buChar char="v"/>
            </a:pPr>
            <a:endParaRPr lang="sk-SK" sz="2400" b="1" dirty="0" smtClean="0">
              <a:solidFill>
                <a:srgbClr val="002060"/>
              </a:solidFill>
              <a:latin typeface="Comic Sans MS" panose="030F0702030302020204" pitchFamily="66" charset="0"/>
            </a:endParaRPr>
          </a:p>
          <a:p>
            <a:pPr marL="342900" indent="-342900">
              <a:buFont typeface="Wingdings" panose="05000000000000000000" pitchFamily="2" charset="2"/>
              <a:buChar char="v"/>
            </a:pPr>
            <a:r>
              <a:rPr lang="sk-SK" sz="2400" b="1" dirty="0">
                <a:solidFill>
                  <a:srgbClr val="002060"/>
                </a:solidFill>
                <a:latin typeface="Comic Sans MS" panose="030F0702030302020204" pitchFamily="66" charset="0"/>
              </a:rPr>
              <a:t>ich konzumácia zahŕňa riziko </a:t>
            </a:r>
            <a:r>
              <a:rPr lang="sk-SK" sz="2400" b="1" dirty="0" smtClean="0">
                <a:solidFill>
                  <a:srgbClr val="002060"/>
                </a:solidFill>
                <a:latin typeface="Comic Sans MS" panose="030F0702030302020204" pitchFamily="66" charset="0"/>
              </a:rPr>
              <a:t>mali by </a:t>
            </a:r>
            <a:r>
              <a:rPr lang="sk-SK" sz="2400" b="1" dirty="0">
                <a:solidFill>
                  <a:srgbClr val="002060"/>
                </a:solidFill>
                <a:latin typeface="Comic Sans MS" panose="030F0702030302020204" pitchFamily="66" charset="0"/>
              </a:rPr>
              <a:t>byť konzumované </a:t>
            </a:r>
            <a:r>
              <a:rPr lang="sk-SK" sz="2400" b="1" dirty="0" smtClean="0">
                <a:solidFill>
                  <a:srgbClr val="002060"/>
                </a:solidFill>
                <a:latin typeface="Comic Sans MS" panose="030F0702030302020204" pitchFamily="66" charset="0"/>
              </a:rPr>
              <a:t>s </a:t>
            </a:r>
            <a:r>
              <a:rPr lang="sk-SK" sz="2400" b="1" dirty="0">
                <a:solidFill>
                  <a:srgbClr val="002060"/>
                </a:solidFill>
                <a:latin typeface="Comic Sans MS" panose="030F0702030302020204" pitchFamily="66" charset="0"/>
              </a:rPr>
              <a:t>výstrahou pre niektoré skupiny obyvateľstva . </a:t>
            </a:r>
          </a:p>
          <a:p>
            <a:pPr marL="342900" indent="-342900">
              <a:buFont typeface="Wingdings" panose="05000000000000000000" pitchFamily="2" charset="2"/>
              <a:buChar char="v"/>
            </a:pPr>
            <a:endParaRPr lang="sk-SK" sz="2400" b="1" dirty="0">
              <a:solidFill>
                <a:srgbClr val="002060"/>
              </a:solidFill>
              <a:latin typeface="Comic Sans MS" panose="030F0702030302020204" pitchFamily="66" charset="0"/>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68978">
            <a:off x="6160448" y="4892966"/>
            <a:ext cx="1427163" cy="16637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BlokTextu 2"/>
          <p:cNvSpPr txBox="1"/>
          <p:nvPr/>
        </p:nvSpPr>
        <p:spPr>
          <a:xfrm>
            <a:off x="539552" y="5154294"/>
            <a:ext cx="5904656" cy="1569660"/>
          </a:xfrm>
          <a:prstGeom prst="rect">
            <a:avLst/>
          </a:prstGeom>
          <a:noFill/>
        </p:spPr>
        <p:txBody>
          <a:bodyPr wrap="square" rtlCol="0">
            <a:spAutoFit/>
          </a:bodyPr>
          <a:lstStyle/>
          <a:p>
            <a:r>
              <a:rPr lang="sk-SK" sz="9600" dirty="0" smtClean="0">
                <a:solidFill>
                  <a:srgbClr val="FF0000"/>
                </a:solidFill>
                <a:latin typeface="Comic Sans MS" panose="030F0702030302020204" pitchFamily="66" charset="0"/>
              </a:rPr>
              <a:t> Pozor !!! </a:t>
            </a:r>
            <a:endParaRPr lang="sk-SK" sz="96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095664479"/>
      </p:ext>
    </p:extLst>
  </p:cSld>
  <p:clrMapOvr>
    <a:masterClrMapping/>
  </p:clrMapOvr>
  <mc:AlternateContent xmlns:mc="http://schemas.openxmlformats.org/markup-compatibility/2006">
    <mc:Choice xmlns:p14="http://schemas.microsoft.com/office/powerpoint/2010/main" Requires="p14">
      <p:transition spd="slow" p14:dur="2000" advTm="15558">
        <p14:prism isContent="1"/>
      </p:transition>
    </mc:Choice>
    <mc:Fallback>
      <p:transition spd="slow" advTm="15558">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sk-SK" sz="4800" dirty="0" smtClean="0">
                <a:latin typeface="Comic Sans MS" panose="030F0702030302020204" pitchFamily="66" charset="0"/>
              </a:rPr>
              <a:t>Pár slov na zamyslenie</a:t>
            </a:r>
            <a:endParaRPr lang="sk-SK" sz="4800" dirty="0">
              <a:latin typeface="Comic Sans MS" panose="030F0702030302020204" pitchFamily="66" charset="0"/>
            </a:endParaRPr>
          </a:p>
        </p:txBody>
      </p:sp>
      <p:sp>
        <p:nvSpPr>
          <p:cNvPr id="3" name="Zástupný symbol obsahu 2"/>
          <p:cNvSpPr>
            <a:spLocks noGrp="1"/>
          </p:cNvSpPr>
          <p:nvPr>
            <p:ph idx="1"/>
          </p:nvPr>
        </p:nvSpPr>
        <p:spPr>
          <a:xfrm>
            <a:off x="457200" y="1882808"/>
            <a:ext cx="8435280" cy="4572000"/>
          </a:xfrm>
          <a:noFill/>
        </p:spPr>
        <p:txBody>
          <a:bodyPr/>
          <a:lstStyle/>
          <a:p>
            <a:pPr marL="64008" indent="0">
              <a:buNone/>
            </a:pPr>
            <a:r>
              <a:rPr lang="sk-SK" dirty="0" smtClean="0">
                <a:solidFill>
                  <a:schemeClr val="bg1"/>
                </a:solidFill>
                <a:effectLst>
                  <a:outerShdw blurRad="50800" dist="50800" dir="5400000" algn="ctr" rotWithShape="0">
                    <a:schemeClr val="bg2">
                      <a:lumMod val="60000"/>
                      <a:lumOff val="40000"/>
                    </a:schemeClr>
                  </a:outerShdw>
                </a:effectLst>
                <a:latin typeface="Comic Sans MS" pitchFamily="66" charset="0"/>
              </a:rPr>
              <a:t>Nehazardujte so svojím zdravím!</a:t>
            </a:r>
          </a:p>
          <a:p>
            <a:pPr marL="64008" indent="0" algn="ctr">
              <a:buNone/>
            </a:pPr>
            <a:endParaRPr lang="sk-SK" dirty="0" smtClean="0">
              <a:solidFill>
                <a:schemeClr val="bg1"/>
              </a:solidFill>
              <a:effectLst>
                <a:outerShdw blurRad="50800" dist="50800" dir="5400000" algn="ctr" rotWithShape="0">
                  <a:schemeClr val="bg2">
                    <a:lumMod val="60000"/>
                    <a:lumOff val="40000"/>
                  </a:schemeClr>
                </a:outerShdw>
              </a:effectLst>
              <a:latin typeface="Comic Sans MS" pitchFamily="66" charset="0"/>
            </a:endParaRPr>
          </a:p>
          <a:p>
            <a:pPr marL="64008" indent="0" algn="r">
              <a:buNone/>
            </a:pPr>
            <a:r>
              <a:rPr lang="sk-SK" dirty="0" smtClean="0">
                <a:solidFill>
                  <a:schemeClr val="bg1"/>
                </a:solidFill>
                <a:effectLst>
                  <a:outerShdw blurRad="50800" dist="50800" dir="5400000" algn="ctr" rotWithShape="0">
                    <a:schemeClr val="bg2">
                      <a:lumMod val="60000"/>
                      <a:lumOff val="40000"/>
                    </a:schemeClr>
                  </a:outerShdw>
                </a:effectLst>
                <a:latin typeface="Comic Sans MS" pitchFamily="66" charset="0"/>
              </a:rPr>
              <a:t>Prečítaj si čo ideš vypiť a zjesť!</a:t>
            </a:r>
          </a:p>
          <a:p>
            <a:pPr marL="64008" indent="0" algn="ctr">
              <a:buNone/>
            </a:pPr>
            <a:endParaRPr lang="sk-SK" dirty="0" smtClean="0">
              <a:solidFill>
                <a:schemeClr val="bg1"/>
              </a:solidFill>
              <a:effectLst>
                <a:outerShdw blurRad="50800" dist="50800" dir="5400000" algn="ctr" rotWithShape="0">
                  <a:schemeClr val="bg2">
                    <a:lumMod val="60000"/>
                    <a:lumOff val="40000"/>
                  </a:schemeClr>
                </a:outerShdw>
              </a:effectLst>
              <a:latin typeface="Comic Sans MS" pitchFamily="66" charset="0"/>
            </a:endParaRPr>
          </a:p>
          <a:p>
            <a:pPr marL="64008" indent="0" algn="ctr">
              <a:buNone/>
            </a:pPr>
            <a:r>
              <a:rPr lang="sk-SK" dirty="0" smtClean="0">
                <a:solidFill>
                  <a:schemeClr val="bg1"/>
                </a:solidFill>
                <a:effectLst>
                  <a:outerShdw blurRad="50800" dist="50800" dir="5400000" algn="ctr" rotWithShape="0">
                    <a:schemeClr val="bg2">
                      <a:lumMod val="60000"/>
                      <a:lumOff val="40000"/>
                    </a:schemeClr>
                  </a:outerShdw>
                </a:effectLst>
                <a:latin typeface="Comic Sans MS" pitchFamily="66" charset="0"/>
              </a:rPr>
              <a:t>Vyber si potraviny bez zbytočných prídavkov!</a:t>
            </a:r>
            <a:endParaRPr lang="sk-SK" dirty="0">
              <a:solidFill>
                <a:schemeClr val="bg1"/>
              </a:solidFill>
              <a:effectLst>
                <a:outerShdw blurRad="50800" dist="50800" dir="5400000" algn="ctr" rotWithShape="0">
                  <a:schemeClr val="bg2">
                    <a:lumMod val="60000"/>
                    <a:lumOff val="40000"/>
                  </a:schemeClr>
                </a:outerShdw>
              </a:effectLst>
              <a:latin typeface="Comic Sans MS" pitchFamily="66" charset="0"/>
            </a:endParaRPr>
          </a:p>
        </p:txBody>
      </p:sp>
      <p:pic>
        <p:nvPicPr>
          <p:cNvPr id="13318"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167510">
            <a:off x="6732240" y="1484784"/>
            <a:ext cx="1512168" cy="15121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4725144"/>
            <a:ext cx="2671453" cy="178690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231366">
            <a:off x="903689" y="2643348"/>
            <a:ext cx="1257342" cy="11387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advTm="10601">
        <p14:prism isContent="1"/>
      </p:transition>
    </mc:Choice>
    <mc:Fallback>
      <p:transition spd="slow" advTm="10601">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sk-SK" dirty="0">
                <a:latin typeface="Comic Sans MS" panose="030F0702030302020204" pitchFamily="66" charset="0"/>
              </a:rPr>
              <a:t>Základná  škola Slatinské Lazy</a:t>
            </a:r>
          </a:p>
        </p:txBody>
      </p:sp>
      <p:sp>
        <p:nvSpPr>
          <p:cNvPr id="3" name="Zástupný symbol obsahu 2"/>
          <p:cNvSpPr>
            <a:spLocks noGrp="1"/>
          </p:cNvSpPr>
          <p:nvPr>
            <p:ph sz="half" idx="1"/>
          </p:nvPr>
        </p:nvSpPr>
        <p:spPr>
          <a:xfrm>
            <a:off x="457200" y="1722437"/>
            <a:ext cx="4474840" cy="4525963"/>
          </a:xfrm>
        </p:spPr>
        <p:txBody>
          <a:bodyPr>
            <a:normAutofit fontScale="85000" lnSpcReduction="10000"/>
          </a:bodyPr>
          <a:lstStyle/>
          <a:p>
            <a:pPr marL="64008" indent="0" algn="ctr">
              <a:buNone/>
            </a:pPr>
            <a:r>
              <a:rPr lang="sk-SK" sz="2400" dirty="0">
                <a:solidFill>
                  <a:srgbClr val="002060"/>
                </a:solidFill>
                <a:latin typeface="Comic Sans MS" panose="030F0702030302020204" pitchFamily="66" charset="0"/>
              </a:rPr>
              <a:t>Základná škola </a:t>
            </a:r>
            <a:endParaRPr lang="sk-SK" sz="2400" dirty="0" smtClean="0">
              <a:solidFill>
                <a:srgbClr val="002060"/>
              </a:solidFill>
              <a:latin typeface="Comic Sans MS" panose="030F0702030302020204" pitchFamily="66" charset="0"/>
            </a:endParaRPr>
          </a:p>
          <a:p>
            <a:pPr marL="64008" indent="0" algn="ctr">
              <a:buNone/>
            </a:pPr>
            <a:r>
              <a:rPr lang="sk-SK" sz="2400" dirty="0" smtClean="0">
                <a:solidFill>
                  <a:srgbClr val="002060"/>
                </a:solidFill>
                <a:latin typeface="Comic Sans MS" panose="030F0702030302020204" pitchFamily="66" charset="0"/>
              </a:rPr>
              <a:t>Slatinské </a:t>
            </a:r>
            <a:r>
              <a:rPr lang="sk-SK" sz="2400" dirty="0">
                <a:solidFill>
                  <a:srgbClr val="002060"/>
                </a:solidFill>
                <a:latin typeface="Comic Sans MS" panose="030F0702030302020204" pitchFamily="66" charset="0"/>
              </a:rPr>
              <a:t>Lazy č. 112, </a:t>
            </a:r>
            <a:br>
              <a:rPr lang="sk-SK" sz="2400" dirty="0">
                <a:solidFill>
                  <a:srgbClr val="002060"/>
                </a:solidFill>
                <a:latin typeface="Comic Sans MS" panose="030F0702030302020204" pitchFamily="66" charset="0"/>
              </a:rPr>
            </a:br>
            <a:r>
              <a:rPr lang="sk-SK" sz="2400" dirty="0">
                <a:solidFill>
                  <a:srgbClr val="002060"/>
                </a:solidFill>
                <a:latin typeface="Comic Sans MS" panose="030F0702030302020204" pitchFamily="66" charset="0"/>
              </a:rPr>
              <a:t>962  25 Slatinské Lazy</a:t>
            </a:r>
          </a:p>
          <a:p>
            <a:pPr marL="64008" indent="0" algn="ctr">
              <a:buNone/>
            </a:pPr>
            <a:endParaRPr lang="sk-SK" sz="2400" dirty="0" smtClean="0">
              <a:solidFill>
                <a:srgbClr val="002060"/>
              </a:solidFill>
              <a:latin typeface="Comic Sans MS" panose="030F0702030302020204" pitchFamily="66" charset="0"/>
            </a:endParaRPr>
          </a:p>
          <a:p>
            <a:pPr marL="64008" indent="0" algn="ctr">
              <a:buNone/>
            </a:pPr>
            <a:r>
              <a:rPr lang="sk-SK" sz="2400" dirty="0" smtClean="0">
                <a:solidFill>
                  <a:srgbClr val="002060"/>
                </a:solidFill>
                <a:latin typeface="Comic Sans MS" panose="030F0702030302020204" pitchFamily="66" charset="0"/>
              </a:rPr>
              <a:t>Mgr</a:t>
            </a:r>
            <a:r>
              <a:rPr lang="sk-SK" sz="2400" dirty="0">
                <a:solidFill>
                  <a:srgbClr val="002060"/>
                </a:solidFill>
                <a:latin typeface="Comic Sans MS" panose="030F0702030302020204" pitchFamily="66" charset="0"/>
              </a:rPr>
              <a:t>. Ivan Vikár </a:t>
            </a:r>
          </a:p>
          <a:p>
            <a:pPr marL="64008" indent="0" algn="ctr">
              <a:buNone/>
            </a:pPr>
            <a:r>
              <a:rPr lang="sk-SK" sz="2400" dirty="0">
                <a:solidFill>
                  <a:srgbClr val="002060"/>
                </a:solidFill>
                <a:latin typeface="Comic Sans MS" panose="030F0702030302020204" pitchFamily="66" charset="0"/>
              </a:rPr>
              <a:t>   </a:t>
            </a:r>
            <a:endParaRPr lang="sk-SK" sz="2400" dirty="0" smtClean="0">
              <a:solidFill>
                <a:srgbClr val="002060"/>
              </a:solidFill>
              <a:latin typeface="Comic Sans MS" panose="030F0702030302020204" pitchFamily="66" charset="0"/>
            </a:endParaRPr>
          </a:p>
          <a:p>
            <a:pPr marL="64008" indent="0" algn="ctr">
              <a:buNone/>
            </a:pPr>
            <a:r>
              <a:rPr lang="sk-SK" sz="2400" dirty="0" smtClean="0">
                <a:solidFill>
                  <a:srgbClr val="002060"/>
                </a:solidFill>
                <a:latin typeface="Comic Sans MS" panose="030F0702030302020204" pitchFamily="66" charset="0"/>
              </a:rPr>
              <a:t>045/5393286 </a:t>
            </a:r>
            <a:endParaRPr lang="sk-SK" sz="2400" dirty="0">
              <a:solidFill>
                <a:srgbClr val="002060"/>
              </a:solidFill>
              <a:latin typeface="Comic Sans MS" panose="030F0702030302020204" pitchFamily="66" charset="0"/>
            </a:endParaRPr>
          </a:p>
          <a:p>
            <a:pPr marL="64008" indent="0" algn="ctr">
              <a:buNone/>
            </a:pPr>
            <a:r>
              <a:rPr lang="sk-SK" sz="2400" dirty="0">
                <a:solidFill>
                  <a:srgbClr val="002060"/>
                </a:solidFill>
                <a:latin typeface="Comic Sans MS" panose="030F0702030302020204" pitchFamily="66" charset="0"/>
              </a:rPr>
              <a:t>    </a:t>
            </a:r>
            <a:r>
              <a:rPr lang="sk-SK" sz="2400" dirty="0" err="1" smtClean="0">
                <a:solidFill>
                  <a:srgbClr val="002060"/>
                </a:solidFill>
                <a:latin typeface="Comic Sans MS" panose="030F0702030302020204" pitchFamily="66" charset="0"/>
              </a:rPr>
              <a:t>email:sllazy@centrum.sk</a:t>
            </a:r>
            <a:r>
              <a:rPr lang="sk-SK" sz="2400" dirty="0" smtClean="0">
                <a:solidFill>
                  <a:srgbClr val="002060"/>
                </a:solidFill>
                <a:latin typeface="Comic Sans MS" panose="030F0702030302020204" pitchFamily="66" charset="0"/>
              </a:rPr>
              <a:t> </a:t>
            </a:r>
            <a:endParaRPr lang="sk-SK" sz="2400" dirty="0" smtClean="0">
              <a:solidFill>
                <a:srgbClr val="002060"/>
              </a:solidFill>
              <a:latin typeface="Comic Sans MS" panose="030F0702030302020204" pitchFamily="66" charset="0"/>
            </a:endParaRPr>
          </a:p>
          <a:p>
            <a:pPr marL="64008" indent="0" algn="ctr">
              <a:buNone/>
            </a:pPr>
            <a:endParaRPr lang="sk-SK" sz="2400" dirty="0">
              <a:solidFill>
                <a:srgbClr val="002060"/>
              </a:solidFill>
              <a:latin typeface="Comic Sans MS" panose="030F0702030302020204" pitchFamily="66" charset="0"/>
            </a:endParaRPr>
          </a:p>
          <a:p>
            <a:pPr marL="64008" indent="0" algn="ctr">
              <a:buNone/>
            </a:pPr>
            <a:r>
              <a:rPr lang="sk-SK" b="1" dirty="0">
                <a:solidFill>
                  <a:srgbClr val="C00000"/>
                </a:solidFill>
                <a:latin typeface="Comic Sans MS" panose="030F0702030302020204" pitchFamily="66" charset="0"/>
              </a:rPr>
              <a:t>Streda    16.10.2013 </a:t>
            </a:r>
          </a:p>
          <a:p>
            <a:pPr marL="64008" indent="0" algn="ctr">
              <a:buNone/>
            </a:pPr>
            <a:r>
              <a:rPr lang="sk-SK" b="1" dirty="0">
                <a:solidFill>
                  <a:srgbClr val="C00000"/>
                </a:solidFill>
                <a:latin typeface="Comic Sans MS" panose="030F0702030302020204" pitchFamily="66" charset="0"/>
              </a:rPr>
              <a:t> 2.denná téma </a:t>
            </a:r>
            <a:endParaRPr lang="sk-SK" b="1" dirty="0" smtClean="0">
              <a:solidFill>
                <a:srgbClr val="C00000"/>
              </a:solidFill>
              <a:latin typeface="Comic Sans MS" panose="030F0702030302020204" pitchFamily="66" charset="0"/>
            </a:endParaRPr>
          </a:p>
          <a:p>
            <a:pPr marL="64008" indent="0" algn="ctr">
              <a:buNone/>
            </a:pPr>
            <a:r>
              <a:rPr lang="sk-SK" b="1" dirty="0" smtClean="0">
                <a:solidFill>
                  <a:srgbClr val="C00000"/>
                </a:solidFill>
                <a:latin typeface="Comic Sans MS" panose="030F0702030302020204" pitchFamily="66" charset="0"/>
              </a:rPr>
              <a:t>  </a:t>
            </a:r>
            <a:endParaRPr lang="sk-SK" b="1" dirty="0">
              <a:solidFill>
                <a:srgbClr val="C00000"/>
              </a:solidFill>
              <a:latin typeface="Comic Sans MS" panose="030F0702030302020204" pitchFamily="66" charset="0"/>
            </a:endParaRPr>
          </a:p>
          <a:p>
            <a:pPr marL="64008" indent="0" algn="ctr">
              <a:buNone/>
            </a:pPr>
            <a:r>
              <a:rPr lang="sk-SK" b="1" dirty="0">
                <a:solidFill>
                  <a:srgbClr val="FF0000"/>
                </a:solidFill>
                <a:latin typeface="Comic Sans MS" panose="030F0702030302020204" pitchFamily="66" charset="0"/>
              </a:rPr>
              <a:t> Sleduj informácie na obaloch</a:t>
            </a:r>
          </a:p>
          <a:p>
            <a:endParaRPr lang="sk-SK" dirty="0"/>
          </a:p>
        </p:txBody>
      </p:sp>
      <p:sp>
        <p:nvSpPr>
          <p:cNvPr id="4" name="Zástupný symbol obsahu 3"/>
          <p:cNvSpPr>
            <a:spLocks noGrp="1"/>
          </p:cNvSpPr>
          <p:nvPr>
            <p:ph sz="half" idx="2"/>
          </p:nvPr>
        </p:nvSpPr>
        <p:spPr/>
        <p:txBody>
          <a:bodyPr>
            <a:normAutofit fontScale="85000" lnSpcReduction="10000"/>
          </a:bodyPr>
          <a:lstStyle/>
          <a:p>
            <a:pPr marL="64008" indent="0" algn="ctr">
              <a:buNone/>
            </a:pPr>
            <a:r>
              <a:rPr lang="sk-SK" dirty="0"/>
              <a:t> </a:t>
            </a:r>
            <a:r>
              <a:rPr lang="sk-SK" dirty="0">
                <a:solidFill>
                  <a:srgbClr val="FF0000"/>
                </a:solidFill>
                <a:latin typeface="Comic Sans MS" panose="030F0702030302020204" pitchFamily="66" charset="0"/>
              </a:rPr>
              <a:t>7.ročník – 8 </a:t>
            </a:r>
            <a:r>
              <a:rPr lang="sk-SK" dirty="0" smtClean="0">
                <a:solidFill>
                  <a:srgbClr val="FF0000"/>
                </a:solidFill>
                <a:latin typeface="Comic Sans MS" panose="030F0702030302020204" pitchFamily="66" charset="0"/>
              </a:rPr>
              <a:t>žiakov</a:t>
            </a:r>
          </a:p>
          <a:p>
            <a:pPr marL="64008" indent="0" algn="ctr">
              <a:buNone/>
            </a:pPr>
            <a:r>
              <a:rPr lang="sk-SK" dirty="0" smtClean="0">
                <a:solidFill>
                  <a:srgbClr val="7030A0"/>
                </a:solidFill>
                <a:latin typeface="Comic Sans MS" panose="030F0702030302020204" pitchFamily="66" charset="0"/>
              </a:rPr>
              <a:t>Nika </a:t>
            </a:r>
            <a:r>
              <a:rPr lang="sk-SK" dirty="0" err="1" smtClean="0">
                <a:solidFill>
                  <a:srgbClr val="7030A0"/>
                </a:solidFill>
                <a:latin typeface="Comic Sans MS" panose="030F0702030302020204" pitchFamily="66" charset="0"/>
              </a:rPr>
              <a:t>Michnová</a:t>
            </a:r>
            <a:endParaRPr lang="sk-SK" dirty="0" smtClean="0">
              <a:solidFill>
                <a:srgbClr val="7030A0"/>
              </a:solidFill>
              <a:latin typeface="Comic Sans MS" panose="030F0702030302020204" pitchFamily="66" charset="0"/>
            </a:endParaRPr>
          </a:p>
          <a:p>
            <a:pPr marL="64008" indent="0" algn="ctr">
              <a:buNone/>
            </a:pPr>
            <a:r>
              <a:rPr lang="sk-SK" dirty="0" smtClean="0">
                <a:solidFill>
                  <a:srgbClr val="7030A0"/>
                </a:solidFill>
                <a:latin typeface="Comic Sans MS" panose="030F0702030302020204" pitchFamily="66" charset="0"/>
              </a:rPr>
              <a:t>Betka </a:t>
            </a:r>
            <a:r>
              <a:rPr lang="sk-SK" dirty="0" err="1" smtClean="0">
                <a:solidFill>
                  <a:srgbClr val="7030A0"/>
                </a:solidFill>
                <a:latin typeface="Comic Sans MS" panose="030F0702030302020204" pitchFamily="66" charset="0"/>
              </a:rPr>
              <a:t>Harazínová</a:t>
            </a:r>
            <a:endParaRPr lang="sk-SK" dirty="0" smtClean="0">
              <a:solidFill>
                <a:srgbClr val="7030A0"/>
              </a:solidFill>
              <a:latin typeface="Comic Sans MS" panose="030F0702030302020204" pitchFamily="66" charset="0"/>
            </a:endParaRPr>
          </a:p>
          <a:p>
            <a:pPr marL="64008" indent="0" algn="ctr">
              <a:buNone/>
            </a:pPr>
            <a:r>
              <a:rPr lang="sk-SK" dirty="0" smtClean="0">
                <a:solidFill>
                  <a:srgbClr val="7030A0"/>
                </a:solidFill>
                <a:latin typeface="Comic Sans MS" panose="030F0702030302020204" pitchFamily="66" charset="0"/>
              </a:rPr>
              <a:t>Evka </a:t>
            </a:r>
            <a:r>
              <a:rPr lang="sk-SK" dirty="0" err="1" smtClean="0">
                <a:solidFill>
                  <a:srgbClr val="7030A0"/>
                </a:solidFill>
                <a:latin typeface="Comic Sans MS" panose="030F0702030302020204" pitchFamily="66" charset="0"/>
              </a:rPr>
              <a:t>Rutšeková</a:t>
            </a:r>
            <a:endParaRPr lang="sk-SK" dirty="0" smtClean="0">
              <a:solidFill>
                <a:srgbClr val="7030A0"/>
              </a:solidFill>
              <a:latin typeface="Comic Sans MS" panose="030F0702030302020204" pitchFamily="66" charset="0"/>
            </a:endParaRPr>
          </a:p>
          <a:p>
            <a:pPr marL="64008" indent="0" algn="ctr">
              <a:buNone/>
            </a:pPr>
            <a:r>
              <a:rPr lang="sk-SK" dirty="0" smtClean="0">
                <a:solidFill>
                  <a:srgbClr val="7030A0"/>
                </a:solidFill>
                <a:latin typeface="Comic Sans MS" panose="030F0702030302020204" pitchFamily="66" charset="0"/>
              </a:rPr>
              <a:t>Kvetka </a:t>
            </a:r>
            <a:r>
              <a:rPr lang="sk-SK" dirty="0" err="1" smtClean="0">
                <a:solidFill>
                  <a:srgbClr val="7030A0"/>
                </a:solidFill>
                <a:latin typeface="Comic Sans MS" panose="030F0702030302020204" pitchFamily="66" charset="0"/>
              </a:rPr>
              <a:t>Tučeková</a:t>
            </a:r>
            <a:endParaRPr lang="sk-SK" dirty="0" smtClean="0">
              <a:solidFill>
                <a:srgbClr val="7030A0"/>
              </a:solidFill>
              <a:latin typeface="Comic Sans MS" panose="030F0702030302020204" pitchFamily="66" charset="0"/>
            </a:endParaRPr>
          </a:p>
          <a:p>
            <a:pPr marL="64008" indent="0" algn="ctr">
              <a:buNone/>
            </a:pPr>
            <a:endParaRPr lang="sk-SK" dirty="0" smtClean="0">
              <a:solidFill>
                <a:srgbClr val="7030A0"/>
              </a:solidFill>
              <a:latin typeface="Comic Sans MS" panose="030F0702030302020204" pitchFamily="66" charset="0"/>
            </a:endParaRPr>
          </a:p>
          <a:p>
            <a:pPr marL="64008" indent="0" algn="ctr">
              <a:buNone/>
            </a:pPr>
            <a:r>
              <a:rPr lang="sk-SK" dirty="0" smtClean="0">
                <a:solidFill>
                  <a:srgbClr val="FF0000"/>
                </a:solidFill>
                <a:latin typeface="Comic Sans MS" panose="030F0702030302020204" pitchFamily="66" charset="0"/>
              </a:rPr>
              <a:t>5.ročník</a:t>
            </a:r>
          </a:p>
          <a:p>
            <a:pPr marL="64008" indent="0" algn="ctr">
              <a:buNone/>
            </a:pPr>
            <a:r>
              <a:rPr lang="sk-SK" dirty="0" smtClean="0">
                <a:solidFill>
                  <a:srgbClr val="7030A0"/>
                </a:solidFill>
                <a:latin typeface="Comic Sans MS" panose="030F0702030302020204" pitchFamily="66" charset="0"/>
              </a:rPr>
              <a:t>Katka </a:t>
            </a:r>
            <a:r>
              <a:rPr lang="sk-SK" dirty="0" err="1" smtClean="0">
                <a:solidFill>
                  <a:srgbClr val="7030A0"/>
                </a:solidFill>
                <a:latin typeface="Comic Sans MS" panose="030F0702030302020204" pitchFamily="66" charset="0"/>
              </a:rPr>
              <a:t>Maliniaková</a:t>
            </a:r>
            <a:endParaRPr lang="sk-SK" dirty="0" smtClean="0">
              <a:solidFill>
                <a:srgbClr val="7030A0"/>
              </a:solidFill>
              <a:latin typeface="Comic Sans MS" panose="030F0702030302020204" pitchFamily="66" charset="0"/>
            </a:endParaRPr>
          </a:p>
          <a:p>
            <a:pPr marL="64008" indent="0" algn="ctr">
              <a:buNone/>
            </a:pPr>
            <a:r>
              <a:rPr lang="sk-SK" dirty="0" smtClean="0">
                <a:solidFill>
                  <a:srgbClr val="7030A0"/>
                </a:solidFill>
                <a:latin typeface="Comic Sans MS" panose="030F0702030302020204" pitchFamily="66" charset="0"/>
              </a:rPr>
              <a:t>Samko </a:t>
            </a:r>
            <a:r>
              <a:rPr lang="sk-SK" dirty="0" err="1" smtClean="0">
                <a:solidFill>
                  <a:srgbClr val="7030A0"/>
                </a:solidFill>
                <a:latin typeface="Comic Sans MS" panose="030F0702030302020204" pitchFamily="66" charset="0"/>
              </a:rPr>
              <a:t>Dobiaš</a:t>
            </a:r>
            <a:endParaRPr lang="sk-SK" dirty="0" smtClean="0">
              <a:solidFill>
                <a:srgbClr val="7030A0"/>
              </a:solidFill>
              <a:latin typeface="Comic Sans MS" panose="030F0702030302020204" pitchFamily="66" charset="0"/>
            </a:endParaRPr>
          </a:p>
          <a:p>
            <a:pPr marL="64008" indent="0" algn="ctr">
              <a:buNone/>
            </a:pPr>
            <a:r>
              <a:rPr lang="sk-SK" dirty="0" smtClean="0">
                <a:solidFill>
                  <a:srgbClr val="7030A0"/>
                </a:solidFill>
                <a:latin typeface="Comic Sans MS" panose="030F0702030302020204" pitchFamily="66" charset="0"/>
              </a:rPr>
              <a:t>Andrej Bartoš</a:t>
            </a:r>
          </a:p>
          <a:p>
            <a:pPr marL="64008" indent="0" algn="ctr">
              <a:buNone/>
            </a:pPr>
            <a:r>
              <a:rPr lang="sk-SK" dirty="0" smtClean="0">
                <a:solidFill>
                  <a:srgbClr val="7030A0"/>
                </a:solidFill>
                <a:latin typeface="Comic Sans MS" panose="030F0702030302020204" pitchFamily="66" charset="0"/>
              </a:rPr>
              <a:t>Jakub Jánošík</a:t>
            </a:r>
          </a:p>
          <a:p>
            <a:pPr marL="64008" indent="0" algn="ctr">
              <a:buNone/>
            </a:pPr>
            <a:r>
              <a:rPr lang="sk-SK" dirty="0" smtClean="0">
                <a:solidFill>
                  <a:srgbClr val="7030A0"/>
                </a:solidFill>
                <a:latin typeface="Comic Sans MS" panose="030F0702030302020204" pitchFamily="66" charset="0"/>
              </a:rPr>
              <a:t>Ema </a:t>
            </a:r>
            <a:r>
              <a:rPr lang="sk-SK" dirty="0" err="1" smtClean="0">
                <a:solidFill>
                  <a:srgbClr val="7030A0"/>
                </a:solidFill>
                <a:latin typeface="Comic Sans MS" panose="030F0702030302020204" pitchFamily="66" charset="0"/>
              </a:rPr>
              <a:t>Vikárová</a:t>
            </a:r>
            <a:endParaRPr lang="sk-SK" dirty="0" smtClean="0">
              <a:solidFill>
                <a:srgbClr val="7030A0"/>
              </a:solidFill>
              <a:latin typeface="Comic Sans MS" panose="030F0702030302020204" pitchFamily="66" charset="0"/>
            </a:endParaRPr>
          </a:p>
          <a:p>
            <a:pPr marL="64008" indent="0" algn="ctr">
              <a:buNone/>
            </a:pPr>
            <a:endParaRPr lang="sk-SK" dirty="0" smtClean="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637422715"/>
      </p:ext>
    </p:extLst>
  </p:cSld>
  <p:clrMapOvr>
    <a:masterClrMapping/>
  </p:clrMapOvr>
  <mc:AlternateContent xmlns:mc="http://schemas.openxmlformats.org/markup-compatibility/2006">
    <mc:Choice xmlns:p14="http://schemas.microsoft.com/office/powerpoint/2010/main" Requires="p14">
      <p:transition spd="slow" p14:dur="2000" advTm="18544">
        <p14:prism isContent="1"/>
      </p:transition>
    </mc:Choice>
    <mc:Fallback>
      <p:transition spd="slow" advTm="18544">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adšenie">
  <a:themeElements>
    <a:clrScheme name="Tok">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Nadšeni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Nadšeni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508</TotalTime>
  <Words>953</Words>
  <Application>Microsoft Office PowerPoint</Application>
  <PresentationFormat>Prezentácia na obrazovke (4:3)</PresentationFormat>
  <Paragraphs>176</Paragraphs>
  <Slides>19</Slides>
  <Notes>0</Notes>
  <HiddenSlides>0</HiddenSlides>
  <MMClips>0</MMClips>
  <ScaleCrop>false</ScaleCrop>
  <HeadingPairs>
    <vt:vector size="4" baseType="variant">
      <vt:variant>
        <vt:lpstr>Motív</vt:lpstr>
      </vt:variant>
      <vt:variant>
        <vt:i4>1</vt:i4>
      </vt:variant>
      <vt:variant>
        <vt:lpstr>Nadpisy snímok</vt:lpstr>
      </vt:variant>
      <vt:variant>
        <vt:i4>19</vt:i4>
      </vt:variant>
    </vt:vector>
  </HeadingPairs>
  <TitlesOfParts>
    <vt:vector size="20" baseType="lpstr">
      <vt:lpstr>Nadšenie</vt:lpstr>
      <vt:lpstr>HOVORME O JEDLE</vt:lpstr>
      <vt:lpstr>Čo nájdete na obale potravín.</vt:lpstr>
      <vt:lpstr>Obal obsahuje:</vt:lpstr>
      <vt:lpstr>Prezentácia programu PowerPoint</vt:lpstr>
      <vt:lpstr>ZNAČKA KVALITY SK - slovenská kvalita a pôvod</vt:lpstr>
      <vt:lpstr>Prezentácia programu PowerPoint</vt:lpstr>
      <vt:lpstr>Prezentácia programu PowerPoint</vt:lpstr>
      <vt:lpstr>Prezentácia programu PowerPoint</vt:lpstr>
      <vt:lpstr>Prezentácia programu PowerPoint</vt:lpstr>
      <vt:lpstr>Aktivita:   Biológia  7.ročník Výskum zložiek výrobkov na náš organizmus</vt:lpstr>
      <vt:lpstr>Prezentácia programu PowerPoint</vt:lpstr>
      <vt:lpstr>Nutridrink </vt:lpstr>
      <vt:lpstr>Prezentácia programu PowerPoint</vt:lpstr>
      <vt:lpstr>Prezentácia programu PowerPoint</vt:lpstr>
      <vt:lpstr>Energetický nápoj</vt:lpstr>
      <vt:lpstr>Prezentácia programu PowerPoint</vt:lpstr>
      <vt:lpstr>Prezentácia programu PowerPoint</vt:lpstr>
      <vt:lpstr>Pár slov na zamyslenie</vt:lpstr>
      <vt:lpstr>Základná  škola Slatinské Lazy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HOVORME O JEDLE</dc:title>
  <dc:creator>Pc2</dc:creator>
  <cp:lastModifiedBy>Skola</cp:lastModifiedBy>
  <cp:revision>52</cp:revision>
  <dcterms:created xsi:type="dcterms:W3CDTF">2013-10-18T07:21:11Z</dcterms:created>
  <dcterms:modified xsi:type="dcterms:W3CDTF">2013-10-20T01:52:08Z</dcterms:modified>
</cp:coreProperties>
</file>